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1480" cy="6858000"/>
          </a:xfrm>
          <a:prstGeom prst="rect">
            <a:avLst/>
          </a:prstGeom>
          <a:solidFill>
            <a:srgbClr val="4A94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gmcc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640080"/>
            <a:ext cx="2700499" cy="12801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2286000"/>
            <a:ext cx="10058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 spc="240">
                <a:solidFill>
                  <a:srgbClr val="4A9462"/>
                </a:solidFill>
                <a:latin typeface="Calibri"/>
              </a:rPr>
              <a:t>EXECUTIVE BRIEF  ·  FY 2026-27 STATE BUDGET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743200"/>
            <a:ext cx="10332720" cy="1828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0" i="0">
                <a:solidFill>
                  <a:srgbClr val="1A1A1A"/>
                </a:solidFill>
                <a:latin typeface="Georgia"/>
              </a:rPr>
              <a:t>Florida's $114.5B Budget,</a:t>
            </a:r>
          </a:p>
          <a:p>
            <a:pPr algn="l"/>
            <a:r>
              <a:rPr sz="4400" b="0" i="0">
                <a:solidFill>
                  <a:srgbClr val="1A1A1A"/>
                </a:solidFill>
                <a:latin typeface="Georgia"/>
              </a:rPr>
              <a:t>Through the Lens of Miami.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663440"/>
            <a:ext cx="1033272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 i="1">
                <a:solidFill>
                  <a:srgbClr val="2A2A2A"/>
                </a:solidFill>
                <a:latin typeface="Calibri"/>
              </a:rPr>
              <a:t>What the May 12-29 conference passed, ranked by importance to GMCC's</a:t>
            </a:r>
          </a:p>
          <a:p>
            <a:pPr algn="l"/>
            <a:r>
              <a:rPr sz="1500" b="0" i="1">
                <a:solidFill>
                  <a:srgbClr val="2A2A2A"/>
                </a:solidFill>
                <a:latin typeface="Calibri"/>
              </a:rPr>
              <a:t>four pillars: Workforce Housing  ·  Workforce Development  ·  Transportation  ·  Resiliency.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" y="5897880"/>
            <a:ext cx="10332720" cy="6000"/>
          </a:xfrm>
          <a:prstGeom prst="rect">
            <a:avLst/>
          </a:prstGeom>
          <a:solidFill>
            <a:srgbClr val="4A94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6035040"/>
            <a:ext cx="5029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6B6B6B"/>
                </a:solidFill>
                <a:latin typeface="Calibri"/>
              </a:rPr>
              <a:t>Prepared by Tristan Moris  ·  Statura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0" y="6035040"/>
            <a:ext cx="5303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6B6B"/>
                </a:solidFill>
                <a:latin typeface="Calibri"/>
              </a:rPr>
              <a:t>For PJ and the Government Affairs Team  ·  May 28, 2026</a:t>
            </a:r>
          </a:p>
        </p:txBody>
      </p:sp>
      <p:pic>
        <p:nvPicPr>
          <p:cNvPr id="11" name="Picture 10" descr="statura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0" y="6492240"/>
            <a:ext cx="256032" cy="25603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772400" y="6537960"/>
            <a:ext cx="32918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1" spc="80">
                <a:solidFill>
                  <a:srgbClr val="6B6B6B"/>
                </a:solidFill>
                <a:latin typeface="Calibri"/>
              </a:rPr>
              <a:t>Made with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320040"/>
          </a:xfrm>
          <a:prstGeom prst="rect">
            <a:avLst/>
          </a:prstGeom>
          <a:solidFill>
            <a:srgbClr val="4A94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gmcc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320" y="502920"/>
            <a:ext cx="1060910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777240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 spc="240">
                <a:solidFill>
                  <a:srgbClr val="4A9462"/>
                </a:solidFill>
                <a:latin typeface="Calibri"/>
              </a:rPr>
              <a:t>EXECUTIVE SUMMARY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4712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0" i="0">
                <a:solidFill>
                  <a:srgbClr val="1A1A1A"/>
                </a:solidFill>
                <a:latin typeface="Georgia"/>
              </a:rPr>
              <a:t>Florida's FY 2026-27 budget closes mixed for Miami's business community.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2103120"/>
            <a:ext cx="112471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1">
                <a:solidFill>
                  <a:srgbClr val="6B6B6B"/>
                </a:solidFill>
                <a:latin typeface="Calibri"/>
              </a:rPr>
              <a:t>The headline numbers, what they mean, and where GMCC should focus before the Governor's pen lands.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3108960"/>
            <a:ext cx="2697480" cy="1828800"/>
          </a:xfrm>
          <a:prstGeom prst="rect">
            <a:avLst/>
          </a:prstGeom>
          <a:solidFill>
            <a:srgbClr val="F6F6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3108960"/>
            <a:ext cx="2697480" cy="54864"/>
          </a:xfrm>
          <a:prstGeom prst="rect">
            <a:avLst/>
          </a:prstGeom>
          <a:solidFill>
            <a:srgbClr val="4A94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3337560"/>
            <a:ext cx="224028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1" i="0">
                <a:solidFill>
                  <a:srgbClr val="1A1A1A"/>
                </a:solidFill>
                <a:latin typeface="Georgia"/>
              </a:rPr>
              <a:t>$114.5B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069080"/>
            <a:ext cx="22402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4A9462"/>
                </a:solidFill>
                <a:latin typeface="Calibri"/>
              </a:rPr>
              <a:t>Total FY 2026-27 budget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4389120"/>
            <a:ext cx="224028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2A2A2A"/>
                </a:solidFill>
                <a:latin typeface="Calibri"/>
              </a:rPr>
              <a:t>0.5% smaller than the FY 25-26 budget of $115.1B.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246120" y="3108960"/>
            <a:ext cx="2697480" cy="1828800"/>
          </a:xfrm>
          <a:prstGeom prst="rect">
            <a:avLst/>
          </a:prstGeom>
          <a:solidFill>
            <a:srgbClr val="F6F6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246120" y="3108960"/>
            <a:ext cx="2697480" cy="54864"/>
          </a:xfrm>
          <a:prstGeom prst="rect">
            <a:avLst/>
          </a:prstGeom>
          <a:solidFill>
            <a:srgbClr val="5DA4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474720" y="3337560"/>
            <a:ext cx="224028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1" i="0">
                <a:solidFill>
                  <a:srgbClr val="1A1A1A"/>
                </a:solidFill>
                <a:latin typeface="Georgia"/>
              </a:rPr>
              <a:t>$711M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74720" y="4069080"/>
            <a:ext cx="22402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5DA476"/>
                </a:solidFill>
                <a:latin typeface="Calibri"/>
              </a:rPr>
              <a:t>Statewide housing investment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74720" y="4389120"/>
            <a:ext cx="224028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2A2A2A"/>
                </a:solidFill>
                <a:latin typeface="Calibri"/>
              </a:rPr>
              <a:t>Largest single pillar win for the chamber.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35040" y="3108960"/>
            <a:ext cx="2697480" cy="1828800"/>
          </a:xfrm>
          <a:prstGeom prst="rect">
            <a:avLst/>
          </a:prstGeom>
          <a:solidFill>
            <a:srgbClr val="F6F6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035040" y="3108960"/>
            <a:ext cx="2697480" cy="54864"/>
          </a:xfrm>
          <a:prstGeom prst="rect">
            <a:avLst/>
          </a:prstGeom>
          <a:solidFill>
            <a:srgbClr val="387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263640" y="3337560"/>
            <a:ext cx="224028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1" i="0">
                <a:solidFill>
                  <a:srgbClr val="1A1A1A"/>
                </a:solidFill>
                <a:latin typeface="Georgia"/>
              </a:rPr>
              <a:t>$200M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63640" y="4069080"/>
            <a:ext cx="22402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38754C"/>
                </a:solidFill>
                <a:latin typeface="Calibri"/>
              </a:rPr>
              <a:t>Local transportation work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63640" y="4389120"/>
            <a:ext cx="224028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2A2A2A"/>
                </a:solidFill>
                <a:latin typeface="Calibri"/>
              </a:rPr>
              <a:t>Conference doubled the original House offer of $95.7M.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823960" y="3108960"/>
            <a:ext cx="2697480" cy="1828800"/>
          </a:xfrm>
          <a:prstGeom prst="rect">
            <a:avLst/>
          </a:prstGeom>
          <a:solidFill>
            <a:srgbClr val="F6F6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823960" y="3108960"/>
            <a:ext cx="2697480" cy="54864"/>
          </a:xfrm>
          <a:prstGeom prst="rect">
            <a:avLst/>
          </a:prstGeom>
          <a:solidFill>
            <a:srgbClr val="2A5E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052560" y="3337560"/>
            <a:ext cx="224028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1" i="0">
                <a:solidFill>
                  <a:srgbClr val="1A1A1A"/>
                </a:solidFill>
                <a:latin typeface="Georgia"/>
              </a:rPr>
              <a:t>-11.6%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052560" y="4069080"/>
            <a:ext cx="22402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2A5E3B"/>
                </a:solidFill>
                <a:latin typeface="Calibri"/>
              </a:rPr>
              <a:t>Natural Resources + Transportation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52560" y="4389120"/>
            <a:ext cx="224028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2A2A2A"/>
                </a:solidFill>
                <a:latin typeface="Calibri"/>
              </a:rPr>
              <a:t>Parent category dropped $2.6B year-over-year.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7200" y="5212080"/>
            <a:ext cx="11277295" cy="109728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77240" y="5349240"/>
            <a:ext cx="10515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spc="240">
                <a:solidFill>
                  <a:srgbClr val="4A9462"/>
                </a:solidFill>
                <a:latin typeface="Calibri"/>
              </a:rPr>
              <a:t>WHAT MATTERS MOST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77240" y="5623560"/>
            <a:ext cx="106070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Calibri"/>
              </a:rPr>
              <a:t>Housing wins. Workforce wins. Transportation holds. Resiliency loses ground.</a:t>
            </a:r>
          </a:p>
          <a:p>
            <a:pPr algn="l"/>
            <a:r>
              <a:rPr sz="1200" b="0" i="0">
                <a:solidFill>
                  <a:srgbClr val="FFFFFF"/>
                </a:solidFill>
                <a:latin typeface="Calibri"/>
              </a:rPr>
              <a:t>GMCC's advocacy through the Governor's signature window should focus on protecting resilience line items from veto risk.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57200" y="6446520"/>
            <a:ext cx="11277295" cy="8000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1" name="Picture 30" descr="statura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8520" y="6565392"/>
            <a:ext cx="201168" cy="201168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7680960" y="6601968"/>
            <a:ext cx="3291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1" spc="80">
                <a:solidFill>
                  <a:srgbClr val="6B6B6B"/>
                </a:solidFill>
                <a:latin typeface="Calibri"/>
              </a:rPr>
              <a:t>Analysis prepared with Statura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7200" y="6601968"/>
            <a:ext cx="5486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 i="0" spc="120">
                <a:solidFill>
                  <a:srgbClr val="6B6B6B"/>
                </a:solidFill>
                <a:latin typeface="Calibri"/>
              </a:rPr>
              <a:t>GREATER MIAMI CHAMBER OF COMMERCE  ·  FY 2026-27 STATE BUDGET BRIEF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320040"/>
          </a:xfrm>
          <a:prstGeom prst="rect">
            <a:avLst/>
          </a:prstGeom>
          <a:solidFill>
            <a:srgbClr val="4A94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gmcc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320" y="502920"/>
            <a:ext cx="1060910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777240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 spc="240">
                <a:solidFill>
                  <a:srgbClr val="4A9462"/>
                </a:solidFill>
                <a:latin typeface="Calibri"/>
              </a:rPr>
              <a:t>01  ·  THE CONFERENCE AT A GLANCE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4712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0" i="0">
                <a:solidFill>
                  <a:srgbClr val="1A1A1A"/>
                </a:solidFill>
                <a:latin typeface="Georgia"/>
              </a:rPr>
              <a:t>Eighteen days, one bill, $114.5 billion.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219456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spc="200">
                <a:solidFill>
                  <a:srgbClr val="4A9462"/>
                </a:solidFill>
                <a:latin typeface="Calibri"/>
              </a:rPr>
              <a:t>TIMELINE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2606040"/>
            <a:ext cx="45720" cy="640080"/>
          </a:xfrm>
          <a:prstGeom prst="rect">
            <a:avLst/>
          </a:prstGeom>
          <a:solidFill>
            <a:srgbClr val="4A94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spc="120">
                <a:solidFill>
                  <a:srgbClr val="4A9462"/>
                </a:solidFill>
                <a:latin typeface="Calibri"/>
              </a:rPr>
              <a:t>MAY 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52928"/>
            <a:ext cx="50292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2A2A2A"/>
                </a:solidFill>
                <a:latin typeface="Calibri"/>
              </a:rPr>
              <a:t>Special Session 2026E convenes after the regular session adjourned without a budget deal.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3474720"/>
            <a:ext cx="45720" cy="640080"/>
          </a:xfrm>
          <a:prstGeom prst="rect">
            <a:avLst/>
          </a:prstGeom>
          <a:solidFill>
            <a:srgbClr val="4A94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474720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spc="120">
                <a:solidFill>
                  <a:srgbClr val="4A9462"/>
                </a:solidFill>
                <a:latin typeface="Calibri"/>
              </a:rPr>
              <a:t>MAY 23-25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3721608"/>
            <a:ext cx="50292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2A2A2A"/>
                </a:solidFill>
                <a:latin typeface="Calibri"/>
              </a:rPr>
              <a:t>Conference committees work over Memorial Day weekend to reconcile House and Senate offers.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43400"/>
            <a:ext cx="45720" cy="640080"/>
          </a:xfrm>
          <a:prstGeom prst="rect">
            <a:avLst/>
          </a:prstGeom>
          <a:solidFill>
            <a:srgbClr val="4A94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4343400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spc="120">
                <a:solidFill>
                  <a:srgbClr val="4A9462"/>
                </a:solidFill>
                <a:latin typeface="Calibri"/>
              </a:rPr>
              <a:t>MAY 29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4590288"/>
            <a:ext cx="50292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2A2A2A"/>
                </a:solidFill>
                <a:latin typeface="Calibri"/>
              </a:rPr>
              <a:t>Both chambers vote out HB 5001E. The FY 2026-27 General Appropriations Act.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7200" y="5212080"/>
            <a:ext cx="45720" cy="640080"/>
          </a:xfrm>
          <a:prstGeom prst="rect">
            <a:avLst/>
          </a:prstGeom>
          <a:solidFill>
            <a:srgbClr val="4A94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5212080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spc="120">
                <a:solidFill>
                  <a:srgbClr val="4A9462"/>
                </a:solidFill>
                <a:latin typeface="Calibri"/>
              </a:rPr>
              <a:t>EXPECTED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5458968"/>
            <a:ext cx="50292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2A2A2A"/>
                </a:solidFill>
                <a:latin typeface="Calibri"/>
              </a:rPr>
              <a:t>Governor DeSantis signs the budget after his 15-day review window, with line-item veto authority.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0" y="2194560"/>
            <a:ext cx="53035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spc="200">
                <a:solidFill>
                  <a:srgbClr val="4A9462"/>
                </a:solidFill>
                <a:latin typeface="Calibri"/>
              </a:rPr>
              <a:t>BY THE NUMBERS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80" y="2606040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38754C"/>
                </a:solidFill>
                <a:latin typeface="Georgia"/>
              </a:rPr>
              <a:t>$114.5B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95360" y="2606040"/>
            <a:ext cx="33832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2A2A2A"/>
                </a:solidFill>
                <a:latin typeface="Calibri"/>
              </a:rPr>
              <a:t>Total budget for FY 2026-27 (down from $115.1B in FY 25-26)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83680" y="2971800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38754C"/>
                </a:solidFill>
                <a:latin typeface="Georgia"/>
              </a:rPr>
              <a:t>-0.5%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95360" y="2971800"/>
            <a:ext cx="33832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2A2A2A"/>
                </a:solidFill>
                <a:latin typeface="Calibri"/>
              </a:rPr>
              <a:t>Year-over-year change in total spending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83680" y="3337560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38754C"/>
                </a:solidFill>
                <a:latin typeface="Georgia"/>
              </a:rPr>
              <a:t>$49B+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95360" y="3337560"/>
            <a:ext cx="33832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2A2A2A"/>
                </a:solidFill>
                <a:latin typeface="Calibri"/>
              </a:rPr>
              <a:t>Health &amp; Human Services — the largest single category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83680" y="3703320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38754C"/>
                </a:solidFill>
                <a:latin typeface="Georgia"/>
              </a:rPr>
              <a:t>$19.2B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595360" y="3703320"/>
            <a:ext cx="33832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2A2A2A"/>
                </a:solidFill>
                <a:latin typeface="Calibri"/>
              </a:rPr>
              <a:t>Natural Resources, Environment, Growth Mgmt, Transportation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83680" y="4069080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38754C"/>
                </a:solidFill>
                <a:latin typeface="Georgia"/>
              </a:rPr>
              <a:t>$500M+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595360" y="4069080"/>
            <a:ext cx="33832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2A2A2A"/>
                </a:solidFill>
                <a:latin typeface="Calibri"/>
              </a:rPr>
              <a:t>Everglades restoration funding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83680" y="4434840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38754C"/>
                </a:solidFill>
                <a:latin typeface="Georgia"/>
              </a:rPr>
              <a:t>$150M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595360" y="4434840"/>
            <a:ext cx="33832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2A2A2A"/>
                </a:solidFill>
                <a:latin typeface="Calibri"/>
              </a:rPr>
              <a:t>Tax relief package (includes window/door, appliance, gas range, camping)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583680" y="4800600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38754C"/>
                </a:solidFill>
                <a:latin typeface="Georgia"/>
              </a:rPr>
              <a:t>$75M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95360" y="4800600"/>
            <a:ext cx="33832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2A2A2A"/>
                </a:solidFill>
                <a:latin typeface="Calibri"/>
              </a:rPr>
              <a:t>AIDS drug program — operational continuity protected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83680" y="5166360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38754C"/>
                </a:solidFill>
                <a:latin typeface="Georgia"/>
              </a:rPr>
              <a:t>$4M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595360" y="5166360"/>
            <a:ext cx="33832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2A2A2A"/>
                </a:solidFill>
                <a:latin typeface="Calibri"/>
              </a:rPr>
              <a:t>Groveland Four compensation — final-hour conference inclusion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57200" y="6446520"/>
            <a:ext cx="11277295" cy="8000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statura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8520" y="6565392"/>
            <a:ext cx="201168" cy="201168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7680960" y="6601968"/>
            <a:ext cx="3291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1" spc="80">
                <a:solidFill>
                  <a:srgbClr val="6B6B6B"/>
                </a:solidFill>
                <a:latin typeface="Calibri"/>
              </a:rPr>
              <a:t>Analysis prepared with Statura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57200" y="6601968"/>
            <a:ext cx="5486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 i="0" spc="120">
                <a:solidFill>
                  <a:srgbClr val="6B6B6B"/>
                </a:solidFill>
                <a:latin typeface="Calibri"/>
              </a:rPr>
              <a:t>GREATER MIAMI CHAMBER OF COMMERCE  ·  FY 2026-27 STATE BUDGET BRIEF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320040"/>
          </a:xfrm>
          <a:prstGeom prst="rect">
            <a:avLst/>
          </a:prstGeom>
          <a:solidFill>
            <a:srgbClr val="4A94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gmcc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320" y="502920"/>
            <a:ext cx="1060910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777240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 spc="240">
                <a:solidFill>
                  <a:srgbClr val="4A9462"/>
                </a:solidFill>
                <a:latin typeface="Calibri"/>
              </a:rPr>
              <a:t>02  ·  GMCC'S FOUR PILLARS  ·  SCORECARD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4712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0" i="0">
                <a:solidFill>
                  <a:srgbClr val="1A1A1A"/>
                </a:solidFill>
                <a:latin typeface="Georgia"/>
              </a:rPr>
              <a:t>How the conference report scored on each chamber priority.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377440"/>
            <a:ext cx="5532120" cy="1920240"/>
          </a:xfrm>
          <a:prstGeom prst="rect">
            <a:avLst/>
          </a:prstGeom>
          <a:solidFill>
            <a:srgbClr val="F6F6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7200" y="2377440"/>
            <a:ext cx="54864" cy="1920240"/>
          </a:xfrm>
          <a:prstGeom prst="rect">
            <a:avLst/>
          </a:prstGeom>
          <a:solidFill>
            <a:srgbClr val="4A94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2560320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 spc="180">
                <a:solidFill>
                  <a:srgbClr val="4A9462"/>
                </a:solidFill>
                <a:latin typeface="Calibri"/>
              </a:rPr>
              <a:t>WORKFORCE HOUSING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2880360"/>
            <a:ext cx="32004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1A1A1A"/>
                </a:solidFill>
                <a:latin typeface="Georgia"/>
              </a:rPr>
              <a:t>↑ WON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611880"/>
            <a:ext cx="50749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2A2A2A"/>
                </a:solidFill>
                <a:latin typeface="Calibri"/>
              </a:rPr>
              <a:t>$711M total housing investment + Live Local Act expansions.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72200" y="2377440"/>
            <a:ext cx="5532120" cy="1920240"/>
          </a:xfrm>
          <a:prstGeom prst="rect">
            <a:avLst/>
          </a:prstGeom>
          <a:solidFill>
            <a:srgbClr val="F6F6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172200" y="2377440"/>
            <a:ext cx="54864" cy="1920240"/>
          </a:xfrm>
          <a:prstGeom prst="rect">
            <a:avLst/>
          </a:prstGeom>
          <a:solidFill>
            <a:srgbClr val="5DA4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0" y="2560320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 spc="180">
                <a:solidFill>
                  <a:srgbClr val="5DA476"/>
                </a:solidFill>
                <a:latin typeface="Calibri"/>
              </a:rPr>
              <a:t>WORKFORCE DEVELOPMENT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0" y="2880360"/>
            <a:ext cx="32004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1A1A1A"/>
                </a:solidFill>
                <a:latin typeface="Georgia"/>
              </a:rPr>
              <a:t>↑ WON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3611880"/>
            <a:ext cx="50749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2A2A2A"/>
                </a:solidFill>
                <a:latin typeface="Calibri"/>
              </a:rPr>
              <a:t>$800M for workforce education programs + apprenticeship expansion.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7200" y="4480560"/>
            <a:ext cx="5532120" cy="1920240"/>
          </a:xfrm>
          <a:prstGeom prst="rect">
            <a:avLst/>
          </a:prstGeom>
          <a:solidFill>
            <a:srgbClr val="F6F6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57200" y="4480560"/>
            <a:ext cx="54864" cy="1920240"/>
          </a:xfrm>
          <a:prstGeom prst="rect">
            <a:avLst/>
          </a:prstGeom>
          <a:solidFill>
            <a:srgbClr val="387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663440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 spc="180">
                <a:solidFill>
                  <a:srgbClr val="38754C"/>
                </a:solidFill>
                <a:latin typeface="Calibri"/>
              </a:rPr>
              <a:t>TRANSPORTATION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4983480"/>
            <a:ext cx="32004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1A1A1A"/>
                </a:solidFill>
                <a:latin typeface="Georgia"/>
              </a:rPr>
              <a:t>→ HELD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5715000"/>
            <a:ext cx="50749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2A2A2A"/>
                </a:solidFill>
                <a:latin typeface="Calibri"/>
              </a:rPr>
              <a:t>$200M for local roads + DOT Work Program continuation. Some categories cut.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172200" y="4480560"/>
            <a:ext cx="5532120" cy="1920240"/>
          </a:xfrm>
          <a:prstGeom prst="rect">
            <a:avLst/>
          </a:prstGeom>
          <a:solidFill>
            <a:srgbClr val="F6F6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172200" y="4480560"/>
            <a:ext cx="54864" cy="1920240"/>
          </a:xfrm>
          <a:prstGeom prst="rect">
            <a:avLst/>
          </a:prstGeom>
          <a:solidFill>
            <a:srgbClr val="2A5E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0" y="4663440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 spc="180">
                <a:solidFill>
                  <a:srgbClr val="2A5E3B"/>
                </a:solidFill>
                <a:latin typeface="Calibri"/>
              </a:rPr>
              <a:t>RESILIENCY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0" y="4983480"/>
            <a:ext cx="32004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1A1A1A"/>
                </a:solidFill>
                <a:latin typeface="Georgia"/>
              </a:rPr>
              <a:t>↓ MIXED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0" y="5715000"/>
            <a:ext cx="50749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2A2A2A"/>
                </a:solidFill>
                <a:latin typeface="Calibri"/>
              </a:rPr>
              <a:t>$100M+ Resilient Florida funding but parent category dropped 11.6% year over year.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7200" y="6446520"/>
            <a:ext cx="11277295" cy="8000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statura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8520" y="6565392"/>
            <a:ext cx="201168" cy="201168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7680960" y="6601968"/>
            <a:ext cx="3291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1" spc="80">
                <a:solidFill>
                  <a:srgbClr val="6B6B6B"/>
                </a:solidFill>
                <a:latin typeface="Calibri"/>
              </a:rPr>
              <a:t>Analysis prepared with Statura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7200" y="6601968"/>
            <a:ext cx="5486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 i="0" spc="120">
                <a:solidFill>
                  <a:srgbClr val="6B6B6B"/>
                </a:solidFill>
                <a:latin typeface="Calibri"/>
              </a:rPr>
              <a:t>GREATER MIAMI CHAMBER OF COMMERCE  ·  FY 2026-27 STATE BUDGET BRIEF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320040"/>
          </a:xfrm>
          <a:prstGeom prst="rect">
            <a:avLst/>
          </a:prstGeom>
          <a:solidFill>
            <a:srgbClr val="4A94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gmcc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320" y="502920"/>
            <a:ext cx="1060910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777240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 spc="240">
                <a:solidFill>
                  <a:srgbClr val="4A9462"/>
                </a:solidFill>
                <a:latin typeface="Calibri"/>
              </a:rPr>
              <a:t>03  ·  PILLAR 1  ·  WORKFORCE HOUSING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4712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0" i="0">
                <a:solidFill>
                  <a:srgbClr val="1A1A1A"/>
                </a:solidFill>
                <a:latin typeface="Georgia"/>
              </a:rPr>
              <a:t>$711 million committed. The biggest single chamber win.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148840"/>
            <a:ext cx="4114800" cy="2194560"/>
          </a:xfrm>
          <a:prstGeom prst="rect">
            <a:avLst/>
          </a:prstGeom>
          <a:solidFill>
            <a:srgbClr val="F6F6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7200" y="2148840"/>
            <a:ext cx="4114800" cy="73152"/>
          </a:xfrm>
          <a:prstGeom prst="rect">
            <a:avLst/>
          </a:prstGeom>
          <a:solidFill>
            <a:srgbClr val="4A94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331720"/>
            <a:ext cx="38404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spc="200">
                <a:solidFill>
                  <a:srgbClr val="4A9462"/>
                </a:solidFill>
                <a:latin typeface="Calibri"/>
              </a:rPr>
              <a:t>STATEWIDE COMMITMENT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651760"/>
            <a:ext cx="3840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5800" b="1" i="0">
                <a:solidFill>
                  <a:srgbClr val="1A1A1A"/>
                </a:solidFill>
                <a:latin typeface="Georgia"/>
              </a:rPr>
              <a:t>$711M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611880"/>
            <a:ext cx="38404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2A2A2A"/>
                </a:solidFill>
                <a:latin typeface="Calibri"/>
              </a:rPr>
              <a:t>delivered through the Florida Housing Finance Corporation in FY 2026-27.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46320" y="214884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spc="200">
                <a:solidFill>
                  <a:srgbClr val="4A9462"/>
                </a:solidFill>
                <a:latin typeface="Calibri"/>
              </a:rPr>
              <a:t>WHERE THE MONEY GOES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46320" y="256032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4A9462"/>
                </a:solidFill>
                <a:latin typeface="Georgia"/>
              </a:rPr>
              <a:t>$259M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63640" y="2542032"/>
            <a:ext cx="5760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1A1A1A"/>
                </a:solidFill>
                <a:latin typeface="Calibri"/>
              </a:rPr>
              <a:t>State Apartment Incentive Loan (SAIL)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63640" y="2834640"/>
            <a:ext cx="57607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6B6B6B"/>
                </a:solidFill>
                <a:latin typeface="Calibri"/>
              </a:rPr>
              <a:t>Low-interest loans to affordable housing developers.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46320" y="320040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4A9462"/>
                </a:solidFill>
                <a:latin typeface="Georgia"/>
              </a:rPr>
              <a:t>$252M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63640" y="3182112"/>
            <a:ext cx="5760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1A1A1A"/>
                </a:solidFill>
                <a:latin typeface="Calibri"/>
              </a:rPr>
              <a:t>State Housing Initiatives Partnership (SHIP)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63640" y="3474720"/>
            <a:ext cx="57607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6B6B6B"/>
                </a:solidFill>
                <a:latin typeface="Calibri"/>
              </a:rPr>
              <a:t>Local government grants for ownership + multifamily.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46320" y="384048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4A9462"/>
                </a:solidFill>
                <a:latin typeface="Georgia"/>
              </a:rPr>
              <a:t>$100M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63640" y="3822192"/>
            <a:ext cx="5760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1A1A1A"/>
                </a:solidFill>
                <a:latin typeface="Calibri"/>
              </a:rPr>
              <a:t>Hometown Heroes Program (Year 2)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63640" y="4114800"/>
            <a:ext cx="57607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6B6B6B"/>
                </a:solidFill>
                <a:latin typeface="Calibri"/>
              </a:rPr>
              <a:t>First-time homebuyer support for nurses, teachers, first responders.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46320" y="448056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4A9462"/>
                </a:solidFill>
                <a:latin typeface="Georgia"/>
              </a:rPr>
              <a:t>$100M+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63640" y="4462272"/>
            <a:ext cx="5760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1A1A1A"/>
                </a:solidFill>
                <a:latin typeface="Calibri"/>
              </a:rPr>
              <a:t>Remaining FHFC allocations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63640" y="4754880"/>
            <a:ext cx="57607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6B6B6B"/>
                </a:solidFill>
                <a:latin typeface="Calibri"/>
              </a:rPr>
              <a:t>Includes set-asides under HB 1389 / Live Local Act.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7200" y="5029200"/>
            <a:ext cx="11277295" cy="128016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77240" y="5166360"/>
            <a:ext cx="10515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spc="240">
                <a:solidFill>
                  <a:srgbClr val="4A9462"/>
                </a:solidFill>
                <a:latin typeface="Calibri"/>
              </a:rPr>
              <a:t>MIAMI-DADE IMPACT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7240" y="5440680"/>
            <a:ext cx="1060704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FFFFFF"/>
                </a:solidFill>
                <a:latin typeface="Calibri"/>
              </a:rPr>
              <a:t>Miami-Dade carries Florida's largest concentration of workforce housing demand and the steepest cost-burden ratio in the state.</a:t>
            </a:r>
          </a:p>
          <a:p>
            <a:pPr algn="l"/>
            <a:r>
              <a:rPr sz="1100" b="0" i="0">
                <a:solidFill>
                  <a:srgbClr val="FFFFFF"/>
                </a:solidFill>
                <a:latin typeface="Calibri"/>
              </a:rPr>
              <a:t>The SAIL + SHIP combination flows directly into Miami's pipeline of teacher, nurse, and service-worker housing under the Live Local framework.</a:t>
            </a:r>
          </a:p>
          <a:p>
            <a:pPr algn="l"/>
            <a:r>
              <a:rPr sz="1100" b="0" i="0">
                <a:solidFill>
                  <a:srgbClr val="FFFFFF"/>
                </a:solidFill>
                <a:latin typeface="Calibri"/>
              </a:rPr>
              <a:t>For chamber members in construction, real estate, hospitality, and healthcare: more units, more workforce retention, more deal flow.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7200" y="6446520"/>
            <a:ext cx="11277295" cy="8000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8" name="Picture 27" descr="statura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8520" y="6565392"/>
            <a:ext cx="201168" cy="201168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7680960" y="6601968"/>
            <a:ext cx="3291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1" spc="80">
                <a:solidFill>
                  <a:srgbClr val="6B6B6B"/>
                </a:solidFill>
                <a:latin typeface="Calibri"/>
              </a:rPr>
              <a:t>Analysis prepared with Statura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7200" y="6601968"/>
            <a:ext cx="5486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 i="0" spc="120">
                <a:solidFill>
                  <a:srgbClr val="6B6B6B"/>
                </a:solidFill>
                <a:latin typeface="Calibri"/>
              </a:rPr>
              <a:t>GREATER MIAMI CHAMBER OF COMMERCE  ·  FY 2026-27 STATE BUDGET BRIEF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320040"/>
          </a:xfrm>
          <a:prstGeom prst="rect">
            <a:avLst/>
          </a:prstGeom>
          <a:solidFill>
            <a:srgbClr val="4A94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gmcc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320" y="502920"/>
            <a:ext cx="1060910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777240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 spc="240">
                <a:solidFill>
                  <a:srgbClr val="5DA476"/>
                </a:solidFill>
                <a:latin typeface="Calibri"/>
              </a:rPr>
              <a:t>04  ·  PILLAR 2  ·  WORKFORCE DEVELOPMENT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4712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0" i="0">
                <a:solidFill>
                  <a:srgbClr val="1A1A1A"/>
                </a:solidFill>
                <a:latin typeface="Georgia"/>
              </a:rPr>
              <a:t>$800M workforce education commitment, sustained through conference.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148840"/>
            <a:ext cx="4114800" cy="2194560"/>
          </a:xfrm>
          <a:prstGeom prst="rect">
            <a:avLst/>
          </a:prstGeom>
          <a:solidFill>
            <a:srgbClr val="F6F6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7200" y="2148840"/>
            <a:ext cx="4114800" cy="73152"/>
          </a:xfrm>
          <a:prstGeom prst="rect">
            <a:avLst/>
          </a:prstGeom>
          <a:solidFill>
            <a:srgbClr val="5DA4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331720"/>
            <a:ext cx="38404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spc="200">
                <a:solidFill>
                  <a:srgbClr val="5DA476"/>
                </a:solidFill>
                <a:latin typeface="Calibri"/>
              </a:rPr>
              <a:t>WORKFORCE EDUCATION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651760"/>
            <a:ext cx="3840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5800" b="1" i="0">
                <a:solidFill>
                  <a:srgbClr val="1A1A1A"/>
                </a:solidFill>
                <a:latin typeface="Georgia"/>
              </a:rPr>
              <a:t>$800M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611880"/>
            <a:ext cx="38404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2A2A2A"/>
                </a:solidFill>
                <a:latin typeface="Calibri"/>
              </a:rPr>
              <a:t>Governor's proposal carried through. Line items below trace to the Floridians First Budget; conference final per HB 5001E.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46320" y="214884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spc="200">
                <a:solidFill>
                  <a:srgbClr val="5DA476"/>
                </a:solidFill>
                <a:latin typeface="Calibri"/>
              </a:rPr>
              <a:t>INSIDE THE $800M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46320" y="256032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5DA476"/>
                </a:solidFill>
                <a:latin typeface="Georgia"/>
              </a:rPr>
              <a:t>$130M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63640" y="2542032"/>
            <a:ext cx="5760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 i="0">
                <a:solidFill>
                  <a:srgbClr val="1A1A1A"/>
                </a:solidFill>
                <a:latin typeface="Calibri"/>
              </a:rPr>
              <a:t>Nursing Education Programs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63640" y="2807208"/>
            <a:ext cx="57607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6B6B6B"/>
                </a:solidFill>
                <a:latin typeface="Calibri"/>
              </a:rPr>
              <a:t>Direct response to Florida's healthcare workforce shortage.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46320" y="3127248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5DA476"/>
                </a:solidFill>
                <a:latin typeface="Georgia"/>
              </a:rPr>
              <a:t>$100M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63640" y="3108960"/>
            <a:ext cx="5760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 i="0">
                <a:solidFill>
                  <a:srgbClr val="1A1A1A"/>
                </a:solidFill>
                <a:latin typeface="Calibri"/>
              </a:rPr>
              <a:t>Workforce Development Capitalization Incentive Grant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63640" y="3374136"/>
            <a:ext cx="57607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6B6B6B"/>
                </a:solidFill>
                <a:latin typeface="Calibri"/>
              </a:rPr>
              <a:t>Expands career and technical education programs statewide.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46320" y="3694176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5DA476"/>
                </a:solidFill>
                <a:latin typeface="Georgia"/>
              </a:rPr>
              <a:t>$50M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63640" y="3675888"/>
            <a:ext cx="5760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 i="0">
                <a:solidFill>
                  <a:srgbClr val="1A1A1A"/>
                </a:solidFill>
                <a:latin typeface="Calibri"/>
              </a:rPr>
              <a:t>Job Growth Grant Fund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63640" y="3941064"/>
            <a:ext cx="57607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6B6B6B"/>
                </a:solidFill>
                <a:latin typeface="Calibri"/>
              </a:rPr>
              <a:t>Local infrastructure + workforce training projects.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46320" y="4261104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5DA476"/>
                </a:solidFill>
                <a:latin typeface="Georgia"/>
              </a:rPr>
              <a:t>$20M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63640" y="4242816"/>
            <a:ext cx="5760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 i="0">
                <a:solidFill>
                  <a:srgbClr val="1A1A1A"/>
                </a:solidFill>
                <a:latin typeface="Calibri"/>
              </a:rPr>
              <a:t>Governor's Pathways to Career Opportunities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63640" y="4507992"/>
            <a:ext cx="57607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6B6B6B"/>
                </a:solidFill>
                <a:latin typeface="Calibri"/>
              </a:rPr>
              <a:t>Pre-apprenticeship + apprenticeship for high school and college students.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846320" y="4828032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5DA476"/>
                </a:solidFill>
                <a:latin typeface="Georgia"/>
              </a:rPr>
              <a:t>$5M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63640" y="4809744"/>
            <a:ext cx="5760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 i="0">
                <a:solidFill>
                  <a:srgbClr val="1A1A1A"/>
                </a:solidFill>
                <a:latin typeface="Calibri"/>
              </a:rPr>
              <a:t>Teacher Registered Apprenticeship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63640" y="5074920"/>
            <a:ext cx="57607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6B6B6B"/>
                </a:solidFill>
                <a:latin typeface="Calibri"/>
              </a:rPr>
              <a:t>Inside the Pathways line — new credentialing track.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7200" y="5212080"/>
            <a:ext cx="11277295" cy="109728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77240" y="5349240"/>
            <a:ext cx="10515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spc="240">
                <a:solidFill>
                  <a:srgbClr val="5DA476"/>
                </a:solidFill>
                <a:latin typeface="Calibri"/>
              </a:rPr>
              <a:t>MIAMI-DADE IMPACT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77240" y="5623560"/>
            <a:ext cx="106070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FFFFFF"/>
                </a:solidFill>
                <a:latin typeface="Calibri"/>
              </a:rPr>
              <a:t>Miami-Dade College, FIU, and the K-12 + technical pipeline are positioned to absorb a meaningful slice of these dollars.</a:t>
            </a:r>
          </a:p>
          <a:p>
            <a:pPr algn="l"/>
            <a:r>
              <a:rPr sz="1100" b="0" i="0">
                <a:solidFill>
                  <a:srgbClr val="FFFFFF"/>
                </a:solidFill>
                <a:latin typeface="Calibri"/>
              </a:rPr>
              <a:t>For chamber members in healthcare, construction, hospitality, and technology: a real workforce pipeline that fills entry- and mid-skill roles tied to apprenticeship credentials.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57200" y="6446520"/>
            <a:ext cx="11277295" cy="8000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1" name="Picture 30" descr="statura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8520" y="6565392"/>
            <a:ext cx="201168" cy="201168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7680960" y="6601968"/>
            <a:ext cx="3291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1" spc="80">
                <a:solidFill>
                  <a:srgbClr val="6B6B6B"/>
                </a:solidFill>
                <a:latin typeface="Calibri"/>
              </a:rPr>
              <a:t>Analysis prepared with Statura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7200" y="6601968"/>
            <a:ext cx="5486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 i="0" spc="120">
                <a:solidFill>
                  <a:srgbClr val="6B6B6B"/>
                </a:solidFill>
                <a:latin typeface="Calibri"/>
              </a:rPr>
              <a:t>GREATER MIAMI CHAMBER OF COMMERCE  ·  FY 2026-27 STATE BUDGET BRIEF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320040"/>
          </a:xfrm>
          <a:prstGeom prst="rect">
            <a:avLst/>
          </a:prstGeom>
          <a:solidFill>
            <a:srgbClr val="4A94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gmcc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320" y="502920"/>
            <a:ext cx="1060910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777240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 spc="240">
                <a:solidFill>
                  <a:srgbClr val="38754C"/>
                </a:solidFill>
                <a:latin typeface="Calibri"/>
              </a:rPr>
              <a:t>05  ·  PILLAR 3  ·  TRANSPORTATION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4712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0" i="0">
                <a:solidFill>
                  <a:srgbClr val="1A1A1A"/>
                </a:solidFill>
                <a:latin typeface="Georgia"/>
              </a:rPr>
              <a:t>Local roads doubled. Statewide capital outlay trimmed. A mixed hold.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148840"/>
            <a:ext cx="4114800" cy="2194560"/>
          </a:xfrm>
          <a:prstGeom prst="rect">
            <a:avLst/>
          </a:prstGeom>
          <a:solidFill>
            <a:srgbClr val="F6F6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7200" y="2148840"/>
            <a:ext cx="4114800" cy="73152"/>
          </a:xfrm>
          <a:prstGeom prst="rect">
            <a:avLst/>
          </a:prstGeom>
          <a:solidFill>
            <a:srgbClr val="387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331720"/>
            <a:ext cx="38404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spc="200">
                <a:solidFill>
                  <a:srgbClr val="38754C"/>
                </a:solidFill>
                <a:latin typeface="Calibri"/>
              </a:rPr>
              <a:t>LOCAL TRANSPORTATION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651760"/>
            <a:ext cx="3840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5800" b="1" i="0">
                <a:solidFill>
                  <a:srgbClr val="1A1A1A"/>
                </a:solidFill>
                <a:latin typeface="Georgia"/>
              </a:rPr>
              <a:t>$200M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611880"/>
            <a:ext cx="38404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2A2A2A"/>
                </a:solidFill>
                <a:latin typeface="Calibri"/>
              </a:rPr>
              <a:t>for local roads. Conference doubled the original House offer of $95.7M and pushed past the Senate's $100M.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46320" y="2148840"/>
            <a:ext cx="6400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spc="200">
                <a:solidFill>
                  <a:srgbClr val="38754C"/>
                </a:solidFill>
                <a:latin typeface="Calibri"/>
              </a:rPr>
              <a:t>THE BROADER CONTEXT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46320" y="2606040"/>
            <a:ext cx="45720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38754C"/>
                </a:solidFill>
                <a:latin typeface="Calibri"/>
              </a:rPr>
              <a:t/>
            </a:r>
          </a:p>
        </p:txBody>
      </p:sp>
      <p:sp>
        <p:nvSpPr>
          <p:cNvPr id="13" name="Rectangle 12"/>
          <p:cNvSpPr/>
          <p:nvPr/>
        </p:nvSpPr>
        <p:spPr>
          <a:xfrm>
            <a:off x="4846320" y="2651760"/>
            <a:ext cx="64008" cy="502920"/>
          </a:xfrm>
          <a:prstGeom prst="rect">
            <a:avLst/>
          </a:prstGeom>
          <a:solidFill>
            <a:srgbClr val="387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74920" y="2606040"/>
            <a:ext cx="69494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 spc="120">
                <a:solidFill>
                  <a:srgbClr val="38754C"/>
                </a:solidFill>
                <a:latin typeface="Calibri"/>
              </a:rPr>
              <a:t>$200M LOCAL ROADS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74920" y="2880360"/>
            <a:ext cx="69494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2A2A2A"/>
                </a:solidFill>
                <a:latin typeface="Calibri"/>
              </a:rPr>
              <a:t>Conference doubled the original House offer of $95.7M and pushed past the Senate's $100M offer. Direct match dollars for Miami-Dade municipalities.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46320" y="3474720"/>
            <a:ext cx="45720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38754C"/>
                </a:solidFill>
                <a:latin typeface="Calibri"/>
              </a:rPr>
              <a:t/>
            </a:r>
          </a:p>
        </p:txBody>
      </p:sp>
      <p:sp>
        <p:nvSpPr>
          <p:cNvPr id="17" name="Rectangle 16"/>
          <p:cNvSpPr/>
          <p:nvPr/>
        </p:nvSpPr>
        <p:spPr>
          <a:xfrm>
            <a:off x="4846320" y="3520440"/>
            <a:ext cx="64008" cy="502920"/>
          </a:xfrm>
          <a:prstGeom prst="rect">
            <a:avLst/>
          </a:prstGeom>
          <a:solidFill>
            <a:srgbClr val="387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74920" y="3474720"/>
            <a:ext cx="69494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 spc="120">
                <a:solidFill>
                  <a:srgbClr val="38754C"/>
                </a:solidFill>
                <a:latin typeface="Calibri"/>
              </a:rPr>
              <a:t>$19.2B PARENT CATEGORY (DOWN 11.6%)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74920" y="3749040"/>
            <a:ext cx="69494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2A2A2A"/>
                </a:solidFill>
                <a:latin typeface="Calibri"/>
              </a:rPr>
              <a:t>Natural Resources, Environment, Growth Management + Transportation combined. Roughly $2B+ less than FY 25-26 across the four sub-areas combined.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46320" y="4343400"/>
            <a:ext cx="45720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38754C"/>
                </a:solidFill>
                <a:latin typeface="Calibri"/>
              </a:rPr>
              <a:t/>
            </a:r>
          </a:p>
        </p:txBody>
      </p:sp>
      <p:sp>
        <p:nvSpPr>
          <p:cNvPr id="21" name="Rectangle 20"/>
          <p:cNvSpPr/>
          <p:nvPr/>
        </p:nvSpPr>
        <p:spPr>
          <a:xfrm>
            <a:off x="4846320" y="4389120"/>
            <a:ext cx="64008" cy="502920"/>
          </a:xfrm>
          <a:prstGeom prst="rect">
            <a:avLst/>
          </a:prstGeom>
          <a:solidFill>
            <a:srgbClr val="387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074920" y="4343400"/>
            <a:ext cx="69494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 spc="120">
                <a:solidFill>
                  <a:srgbClr val="38754C"/>
                </a:solidFill>
                <a:latin typeface="Calibri"/>
              </a:rPr>
              <a:t>FDOT WORK PROGRAM CONTINUES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74920" y="4617720"/>
            <a:ext cx="69494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2A2A2A"/>
                </a:solidFill>
                <a:latin typeface="Calibri"/>
              </a:rPr>
              <a:t>Active project funding holds. New project authorizations face tighter scrutiny. Members with active bids should expect pacing reviews on multi-year commitments.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7200" y="5212080"/>
            <a:ext cx="11277295" cy="109728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77240" y="5349240"/>
            <a:ext cx="10515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spc="240">
                <a:solidFill>
                  <a:srgbClr val="38754C"/>
                </a:solidFill>
                <a:latin typeface="Calibri"/>
              </a:rPr>
              <a:t>MIAMI-DADE IMPACT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7240" y="5623560"/>
            <a:ext cx="106070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FFFFFF"/>
                </a:solidFill>
                <a:latin typeface="Calibri"/>
              </a:rPr>
              <a:t>Local-road dollars flow to county and municipal projects across Miami-Dade — Brickell, Doral, Hialeah, Coral Gables, Aventura all stand to share.</a:t>
            </a:r>
          </a:p>
          <a:p>
            <a:pPr algn="l"/>
            <a:r>
              <a:rPr sz="1100" b="0" i="0">
                <a:solidFill>
                  <a:srgbClr val="FFFFFF"/>
                </a:solidFill>
                <a:latin typeface="Calibri"/>
              </a:rPr>
              <a:t>The capital-outlay haircut is the watch item: SR 836 expansion, US-1 corridor projects, and SMART Plan tie-ins may face slower pacing.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7200" y="6446520"/>
            <a:ext cx="11277295" cy="8000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8" name="Picture 27" descr="statura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8520" y="6565392"/>
            <a:ext cx="201168" cy="201168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7680960" y="6601968"/>
            <a:ext cx="3291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1" spc="80">
                <a:solidFill>
                  <a:srgbClr val="6B6B6B"/>
                </a:solidFill>
                <a:latin typeface="Calibri"/>
              </a:rPr>
              <a:t>Analysis prepared with Statura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7200" y="6601968"/>
            <a:ext cx="5486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 i="0" spc="120">
                <a:solidFill>
                  <a:srgbClr val="6B6B6B"/>
                </a:solidFill>
                <a:latin typeface="Calibri"/>
              </a:rPr>
              <a:t>GREATER MIAMI CHAMBER OF COMMERCE  ·  FY 2026-27 STATE BUDGET BRIEF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320040"/>
          </a:xfrm>
          <a:prstGeom prst="rect">
            <a:avLst/>
          </a:prstGeom>
          <a:solidFill>
            <a:srgbClr val="4A94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gmcc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320" y="502920"/>
            <a:ext cx="1060910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777240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 spc="240">
                <a:solidFill>
                  <a:srgbClr val="2A5E3B"/>
                </a:solidFill>
                <a:latin typeface="Calibri"/>
              </a:rPr>
              <a:t>06  ·  PILLAR 4  ·  RESILIENCY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4712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0" i="0">
                <a:solidFill>
                  <a:srgbClr val="1A1A1A"/>
                </a:solidFill>
                <a:latin typeface="Georgia"/>
              </a:rPr>
              <a:t>Resilient Florida funded. Parent category cut. The watch item.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148840"/>
            <a:ext cx="2743200" cy="1828800"/>
          </a:xfrm>
          <a:prstGeom prst="rect">
            <a:avLst/>
          </a:prstGeom>
          <a:solidFill>
            <a:srgbClr val="F6F6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7200" y="2148840"/>
            <a:ext cx="2743200" cy="73152"/>
          </a:xfrm>
          <a:prstGeom prst="rect">
            <a:avLst/>
          </a:prstGeom>
          <a:solidFill>
            <a:srgbClr val="2A5E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331720"/>
            <a:ext cx="24688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spc="200">
                <a:solidFill>
                  <a:srgbClr val="2A5E3B"/>
                </a:solidFill>
                <a:latin typeface="Calibri"/>
              </a:rPr>
              <a:t>RESILIENT FL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606040"/>
            <a:ext cx="246888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 i="0">
                <a:solidFill>
                  <a:srgbClr val="1A1A1A"/>
                </a:solidFill>
                <a:latin typeface="Georgia"/>
              </a:rPr>
              <a:t>$100M+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246120"/>
            <a:ext cx="24688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2A2A2A"/>
                </a:solidFill>
                <a:latin typeface="Calibri"/>
              </a:rPr>
              <a:t>FDEP flooding + sea level rise projects.</a:t>
            </a:r>
          </a:p>
          <a:p>
            <a:pPr algn="l"/>
            <a:r>
              <a:rPr sz="1000" b="0" i="0">
                <a:solidFill>
                  <a:srgbClr val="2A2A2A"/>
                </a:solidFill>
                <a:latin typeface="Calibri"/>
              </a:rPr>
              <a:t>+ $10-20M Resilient FL planning grants.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383280" y="2148840"/>
            <a:ext cx="2743200" cy="1828800"/>
          </a:xfrm>
          <a:prstGeom prst="rect">
            <a:avLst/>
          </a:prstGeom>
          <a:solidFill>
            <a:srgbClr val="F6F6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383280" y="2148840"/>
            <a:ext cx="2743200" cy="73152"/>
          </a:xfrm>
          <a:prstGeom prst="rect">
            <a:avLst/>
          </a:prstGeom>
          <a:solidFill>
            <a:srgbClr val="2A5E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566160" y="2331720"/>
            <a:ext cx="24688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spc="200">
                <a:solidFill>
                  <a:srgbClr val="2A5E3B"/>
                </a:solidFill>
                <a:latin typeface="Calibri"/>
              </a:rPr>
              <a:t>EVERGLADES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2606040"/>
            <a:ext cx="246888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 i="0">
                <a:solidFill>
                  <a:srgbClr val="1A1A1A"/>
                </a:solidFill>
                <a:latin typeface="Georgia"/>
              </a:rPr>
              <a:t>$500M+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66160" y="3246120"/>
            <a:ext cx="24688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2A2A2A"/>
                </a:solidFill>
                <a:latin typeface="Calibri"/>
              </a:rPr>
              <a:t>Everglades restoration funding — water quality + storage projects upstream of Miami-Dade.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309360" y="2148840"/>
            <a:ext cx="2743200" cy="1828800"/>
          </a:xfrm>
          <a:prstGeom prst="rect">
            <a:avLst/>
          </a:prstGeom>
          <a:solidFill>
            <a:srgbClr val="F6F6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309360" y="2148840"/>
            <a:ext cx="2743200" cy="73152"/>
          </a:xfrm>
          <a:prstGeom prst="rect">
            <a:avLst/>
          </a:prstGeom>
          <a:solidFill>
            <a:srgbClr val="A842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240" y="2331720"/>
            <a:ext cx="24688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spc="200">
                <a:solidFill>
                  <a:srgbClr val="A8423D"/>
                </a:solidFill>
                <a:latin typeface="Calibri"/>
              </a:rPr>
              <a:t>CATEGORY CUT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2240" y="2606040"/>
            <a:ext cx="246888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 i="0">
                <a:solidFill>
                  <a:srgbClr val="1A1A1A"/>
                </a:solidFill>
                <a:latin typeface="Georgia"/>
              </a:rPr>
              <a:t>-11.6%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3246120"/>
            <a:ext cx="24688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2A2A2A"/>
                </a:solidFill>
                <a:latin typeface="Calibri"/>
              </a:rPr>
              <a:t>Parent category (Nat. Resources + Environment + Growth Mgmt + Transportation) down YoY.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235440" y="2148840"/>
            <a:ext cx="2499055" cy="1828800"/>
          </a:xfrm>
          <a:prstGeom prst="rect">
            <a:avLst/>
          </a:prstGeom>
          <a:solidFill>
            <a:srgbClr val="F6F6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235440" y="2148840"/>
            <a:ext cx="2499055" cy="73152"/>
          </a:xfrm>
          <a:prstGeom prst="rect">
            <a:avLst/>
          </a:prstGeom>
          <a:solidFill>
            <a:srgbClr val="C995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418320" y="2331720"/>
            <a:ext cx="21945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spc="200">
                <a:solidFill>
                  <a:srgbClr val="C9954A"/>
                </a:solidFill>
                <a:latin typeface="Calibri"/>
              </a:rPr>
              <a:t>TAX RELIEF PACKAGE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418320" y="2606040"/>
            <a:ext cx="21945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 i="0">
                <a:solidFill>
                  <a:srgbClr val="1A1A1A"/>
                </a:solidFill>
                <a:latin typeface="Georgia"/>
              </a:rPr>
              <a:t>$150M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18320" y="3246120"/>
            <a:ext cx="21945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2A2A2A"/>
                </a:solidFill>
                <a:latin typeface="Calibri"/>
              </a:rPr>
              <a:t>Total package. Hurricane-rated windows + doors among the carve-outs.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7200" y="4114800"/>
            <a:ext cx="11277295" cy="914400"/>
          </a:xfrm>
          <a:prstGeom prst="rect">
            <a:avLst/>
          </a:prstGeom>
          <a:solidFill>
            <a:srgbClr val="FAF0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57200" y="4114800"/>
            <a:ext cx="73152" cy="914400"/>
          </a:xfrm>
          <a:prstGeom prst="rect">
            <a:avLst/>
          </a:prstGeom>
          <a:solidFill>
            <a:srgbClr val="A842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85800" y="4251960"/>
            <a:ext cx="10972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spc="200">
                <a:solidFill>
                  <a:srgbClr val="A8423D"/>
                </a:solidFill>
                <a:latin typeface="Calibri"/>
              </a:rPr>
              <a:t>WATCH ITEM  ·  VETO RISK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5800" y="4526280"/>
            <a:ext cx="1097280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2A2A2A"/>
                </a:solidFill>
                <a:latin typeface="Calibri"/>
              </a:rPr>
              <a:t>Capital-outlay reductions in the parent budget category are the most likely target for additional line-item vetoes during the Governor's 15-day review window. Resilient Florida grants tied to specific Miami-Dade municipalities deserve direct chamber advocacy in the next two weeks.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57200" y="5212080"/>
            <a:ext cx="11277295" cy="109728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77240" y="5349240"/>
            <a:ext cx="10515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spc="240">
                <a:solidFill>
                  <a:srgbClr val="2A5E3B"/>
                </a:solidFill>
                <a:latin typeface="Calibri"/>
              </a:rPr>
              <a:t>MIAMI-DADE IMPACT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77240" y="5623560"/>
            <a:ext cx="106070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FFFFFF"/>
                </a:solidFill>
                <a:latin typeface="Calibri"/>
              </a:rPr>
              <a:t>South Florida is among the largest beneficiaries of Resilient Florida funding because of compounded flood risk on the coast and barrier islands.</a:t>
            </a:r>
          </a:p>
          <a:p>
            <a:pPr algn="l"/>
            <a:r>
              <a:rPr sz="1100" b="0" i="0">
                <a:solidFill>
                  <a:srgbClr val="FFFFFF"/>
                </a:solidFill>
                <a:latin typeface="Calibri"/>
              </a:rPr>
              <a:t>The sales tax exemption on hurricane-rated windows + doors (inside the $150M package) lowers costs for South Florida hardening projects — meaningful for builders, retailers, and homeowners.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6446520"/>
            <a:ext cx="11277295" cy="8000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4" name="Picture 33" descr="statura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8520" y="6565392"/>
            <a:ext cx="201168" cy="201168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7680960" y="6601968"/>
            <a:ext cx="3291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1" spc="80">
                <a:solidFill>
                  <a:srgbClr val="6B6B6B"/>
                </a:solidFill>
                <a:latin typeface="Calibri"/>
              </a:rPr>
              <a:t>Analysis prepared with Statura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57200" y="6601968"/>
            <a:ext cx="5486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 i="0" spc="120">
                <a:solidFill>
                  <a:srgbClr val="6B6B6B"/>
                </a:solidFill>
                <a:latin typeface="Calibri"/>
              </a:rPr>
              <a:t>GREATER MIAMI CHAMBER OF COMMERCE  ·  FY 2026-27 STATE BUDGET BRIEF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320040"/>
          </a:xfrm>
          <a:prstGeom prst="rect">
            <a:avLst/>
          </a:prstGeom>
          <a:solidFill>
            <a:srgbClr val="4A94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gmcc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320" y="502920"/>
            <a:ext cx="1060910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777240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 spc="240">
                <a:solidFill>
                  <a:srgbClr val="4A9462"/>
                </a:solidFill>
                <a:latin typeface="Calibri"/>
              </a:rPr>
              <a:t>07  ·  GMCC PRIORITIES vs WHAT PASSED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4712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0" i="0">
                <a:solidFill>
                  <a:srgbClr val="1A1A1A"/>
                </a:solidFill>
                <a:latin typeface="Georgia"/>
              </a:rPr>
              <a:t>What we advocated for in Tallahassee. What came back to Miami.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194560"/>
            <a:ext cx="11277295" cy="411480"/>
          </a:xfrm>
          <a:prstGeom prst="rect">
            <a:avLst/>
          </a:prstGeom>
          <a:solidFill>
            <a:srgbClr val="4A94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2267712"/>
            <a:ext cx="2377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spc="160">
                <a:solidFill>
                  <a:srgbClr val="FFFFFF"/>
                </a:solidFill>
                <a:latin typeface="Calibri"/>
              </a:rPr>
              <a:t>PILLAR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08960" y="2267712"/>
            <a:ext cx="3200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spc="160">
                <a:solidFill>
                  <a:srgbClr val="FFFFFF"/>
                </a:solidFill>
                <a:latin typeface="Calibri"/>
              </a:rPr>
              <a:t>GMCC ASKED FOR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46520" y="2267712"/>
            <a:ext cx="3200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spc="160">
                <a:solidFill>
                  <a:srgbClr val="FFFFFF"/>
                </a:solidFill>
                <a:latin typeface="Calibri"/>
              </a:rPr>
              <a:t>WHAT PASSED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84080" y="2267712"/>
            <a:ext cx="1920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spc="160">
                <a:solidFill>
                  <a:srgbClr val="FFFFFF"/>
                </a:solidFill>
                <a:latin typeface="Calibri"/>
              </a:rPr>
              <a:t>VERDICT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2606040"/>
            <a:ext cx="11277295" cy="960120"/>
          </a:xfrm>
          <a:prstGeom prst="rect">
            <a:avLst/>
          </a:prstGeom>
          <a:solidFill>
            <a:srgbClr val="F6F6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57200" y="2606040"/>
            <a:ext cx="54864" cy="960120"/>
          </a:xfrm>
          <a:prstGeom prst="rect">
            <a:avLst/>
          </a:prstGeom>
          <a:solidFill>
            <a:srgbClr val="4A94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2834640"/>
            <a:ext cx="237744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1" i="0">
                <a:solidFill>
                  <a:srgbClr val="1A1A1A"/>
                </a:solidFill>
                <a:latin typeface="Calibri"/>
              </a:rPr>
              <a:t>Workforce Housing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08960" y="2770632"/>
            <a:ext cx="324612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0" i="0">
                <a:solidFill>
                  <a:srgbClr val="2A2A2A"/>
                </a:solidFill>
                <a:latin typeface="Calibri"/>
              </a:rPr>
              <a:t>Increased affordable + workforce housing investment.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46520" y="2770632"/>
            <a:ext cx="324612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0" i="0">
                <a:solidFill>
                  <a:srgbClr val="2A2A2A"/>
                </a:solidFill>
                <a:latin typeface="Calibri"/>
              </a:rPr>
              <a:t>$711M total. SAIL $259M + SHIP $252M + Hometown Heroes $100M.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784080" y="2880360"/>
            <a:ext cx="192024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 i="0" spc="200">
                <a:solidFill>
                  <a:srgbClr val="4A9462"/>
                </a:solidFill>
                <a:latin typeface="Calibri"/>
              </a:rPr>
              <a:t>WIN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3611880"/>
            <a:ext cx="11277295" cy="960120"/>
          </a:xfrm>
          <a:prstGeom prst="rect">
            <a:avLst/>
          </a:prstGeom>
          <a:solidFill>
            <a:srgbClr val="F6F6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3611880"/>
            <a:ext cx="54864" cy="960120"/>
          </a:xfrm>
          <a:prstGeom prst="rect">
            <a:avLst/>
          </a:prstGeom>
          <a:solidFill>
            <a:srgbClr val="5DA4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40480"/>
            <a:ext cx="237744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1" i="0">
                <a:solidFill>
                  <a:srgbClr val="1A1A1A"/>
                </a:solidFill>
                <a:latin typeface="Calibri"/>
              </a:rPr>
              <a:t>Workforce Development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108960" y="3776472"/>
            <a:ext cx="324612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0" i="0">
                <a:solidFill>
                  <a:srgbClr val="2A2A2A"/>
                </a:solidFill>
                <a:latin typeface="Calibri"/>
              </a:rPr>
              <a:t>Expanded apprenticeship + workforce education funding.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46520" y="3776472"/>
            <a:ext cx="324612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0" i="0">
                <a:solidFill>
                  <a:srgbClr val="2A2A2A"/>
                </a:solidFill>
                <a:latin typeface="Calibri"/>
              </a:rPr>
              <a:t>$800M total. Apprenticeship via Pathways $20M. Nursing $130M.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784080" y="3886200"/>
            <a:ext cx="192024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 i="0" spc="200">
                <a:solidFill>
                  <a:srgbClr val="5DA476"/>
                </a:solidFill>
                <a:latin typeface="Calibri"/>
              </a:rPr>
              <a:t>WIN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4617720"/>
            <a:ext cx="11277295" cy="960120"/>
          </a:xfrm>
          <a:prstGeom prst="rect">
            <a:avLst/>
          </a:prstGeom>
          <a:solidFill>
            <a:srgbClr val="F6F6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57200" y="4617720"/>
            <a:ext cx="54864" cy="960120"/>
          </a:xfrm>
          <a:prstGeom prst="rect">
            <a:avLst/>
          </a:prstGeom>
          <a:solidFill>
            <a:srgbClr val="387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4846320"/>
            <a:ext cx="237744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1" i="0">
                <a:solidFill>
                  <a:srgbClr val="1A1A1A"/>
                </a:solidFill>
                <a:latin typeface="Calibri"/>
              </a:rPr>
              <a:t>Transportation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108960" y="4782312"/>
            <a:ext cx="324612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0" i="0">
                <a:solidFill>
                  <a:srgbClr val="2A2A2A"/>
                </a:solidFill>
                <a:latin typeface="Calibri"/>
              </a:rPr>
              <a:t>Protected transportation funding.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46520" y="4782312"/>
            <a:ext cx="324612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0" i="0">
                <a:solidFill>
                  <a:srgbClr val="2A2A2A"/>
                </a:solidFill>
                <a:latin typeface="Calibri"/>
              </a:rPr>
              <a:t>$200M local roads (doubled the offer). Capital outlay down YoY.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784080" y="4892040"/>
            <a:ext cx="192024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 i="0" spc="200">
                <a:solidFill>
                  <a:srgbClr val="38754C"/>
                </a:solidFill>
                <a:latin typeface="Calibri"/>
              </a:rPr>
              <a:t>HOLD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" y="5623560"/>
            <a:ext cx="11277295" cy="960120"/>
          </a:xfrm>
          <a:prstGeom prst="rect">
            <a:avLst/>
          </a:prstGeom>
          <a:solidFill>
            <a:srgbClr val="F6F6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57200" y="5623560"/>
            <a:ext cx="54864" cy="960120"/>
          </a:xfrm>
          <a:prstGeom prst="rect">
            <a:avLst/>
          </a:prstGeom>
          <a:solidFill>
            <a:srgbClr val="2A5E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" y="5852160"/>
            <a:ext cx="237744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1" i="0">
                <a:solidFill>
                  <a:srgbClr val="1A1A1A"/>
                </a:solidFill>
                <a:latin typeface="Calibri"/>
              </a:rPr>
              <a:t>Resiliency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108960" y="5788152"/>
            <a:ext cx="324612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0" i="0">
                <a:solidFill>
                  <a:srgbClr val="2A2A2A"/>
                </a:solidFill>
                <a:latin typeface="Calibri"/>
              </a:rPr>
              <a:t>Sustained climate + flood resiliency programs.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46520" y="5788152"/>
            <a:ext cx="324612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0" i="0">
                <a:solidFill>
                  <a:srgbClr val="2A2A2A"/>
                </a:solidFill>
                <a:latin typeface="Calibri"/>
              </a:rPr>
              <a:t>$100M+ Resilient FL grants. Parent category down 11.6%.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784080" y="5897880"/>
            <a:ext cx="192024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 i="0" spc="200">
                <a:solidFill>
                  <a:srgbClr val="2A5E3B"/>
                </a:solidFill>
                <a:latin typeface="Calibri"/>
              </a:rPr>
              <a:t>MIXED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57200" y="6446520"/>
            <a:ext cx="11277295" cy="8000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6" name="Picture 35" descr="statura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8520" y="6565392"/>
            <a:ext cx="201168" cy="201168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7680960" y="6601968"/>
            <a:ext cx="3291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1" spc="80">
                <a:solidFill>
                  <a:srgbClr val="6B6B6B"/>
                </a:solidFill>
                <a:latin typeface="Calibri"/>
              </a:rPr>
              <a:t>Analysis prepared with Statura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57200" y="6601968"/>
            <a:ext cx="5486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 i="0" spc="120">
                <a:solidFill>
                  <a:srgbClr val="6B6B6B"/>
                </a:solidFill>
                <a:latin typeface="Calibri"/>
              </a:rPr>
              <a:t>GREATER MIAMI CHAMBER OF COMMERCE  ·  FY 2026-27 STATE BUDGET BRIEF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320040"/>
          </a:xfrm>
          <a:prstGeom prst="rect">
            <a:avLst/>
          </a:prstGeom>
          <a:solidFill>
            <a:srgbClr val="4A94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gmcc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320" y="502920"/>
            <a:ext cx="1060910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777240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 spc="240">
                <a:solidFill>
                  <a:srgbClr val="4A9462"/>
                </a:solidFill>
                <a:latin typeface="Calibri"/>
              </a:rPr>
              <a:t>08  ·  IMPLICATIONS FOR GMCC MEMBERS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4712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0" i="0">
                <a:solidFill>
                  <a:srgbClr val="1A1A1A"/>
                </a:solidFill>
                <a:latin typeface="Georgia"/>
              </a:rPr>
              <a:t>How members in each industry should think about this budget.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194560"/>
            <a:ext cx="3703320" cy="3703320"/>
          </a:xfrm>
          <a:prstGeom prst="rect">
            <a:avLst/>
          </a:prstGeom>
          <a:solidFill>
            <a:srgbClr val="F6F6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7200" y="2194560"/>
            <a:ext cx="3703320" cy="548640"/>
          </a:xfrm>
          <a:prstGeom prst="rect">
            <a:avLst/>
          </a:prstGeom>
          <a:solidFill>
            <a:srgbClr val="4A94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2313432"/>
            <a:ext cx="32461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 spc="180">
                <a:solidFill>
                  <a:srgbClr val="FFFFFF"/>
                </a:solidFill>
                <a:latin typeface="Calibri"/>
              </a:rPr>
              <a:t>REAL ESTATE +</a:t>
            </a:r>
          </a:p>
          <a:p>
            <a:pPr algn="l"/>
            <a:r>
              <a:rPr sz="1100" b="1" i="0" spc="180">
                <a:solidFill>
                  <a:srgbClr val="FFFFFF"/>
                </a:solidFill>
                <a:latin typeface="Calibri"/>
              </a:rPr>
              <a:t>CONSTRUCTION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907792"/>
            <a:ext cx="137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4A9462"/>
                </a:solidFill>
                <a:latin typeface="Calibri"/>
              </a:rPr>
              <a:t>·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889504"/>
            <a:ext cx="297180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 i="0">
                <a:solidFill>
                  <a:srgbClr val="2A2A2A"/>
                </a:solidFill>
                <a:latin typeface="Calibri"/>
              </a:rPr>
              <a:t>$711M statewide housing pipeline expands SAIL and SHIP draws for new multifamily + workforce projects across Miami-Dade.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502152"/>
            <a:ext cx="137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4A9462"/>
                </a:solidFill>
                <a:latin typeface="Calibri"/>
              </a:rPr>
              <a:t>·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3483864"/>
            <a:ext cx="297180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 i="0">
                <a:solidFill>
                  <a:srgbClr val="2A2A2A"/>
                </a:solidFill>
                <a:latin typeface="Calibri"/>
              </a:rPr>
              <a:t>Live Local Act 2026 amendments widen the eligible project list and accelerate land-use entitlement.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4096512"/>
            <a:ext cx="137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4A9462"/>
                </a:solidFill>
                <a:latin typeface="Calibri"/>
              </a:rPr>
              <a:t>·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0120" y="4078224"/>
            <a:ext cx="297180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 i="0">
                <a:solidFill>
                  <a:srgbClr val="2A2A2A"/>
                </a:solidFill>
                <a:latin typeface="Calibri"/>
              </a:rPr>
              <a:t>Hurricane-rated window + door sales tax exemption (inside the $150M relief package) lowers project costs for South Florida builds.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690872"/>
            <a:ext cx="137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4A9462"/>
                </a:solidFill>
                <a:latin typeface="Calibri"/>
              </a:rPr>
              <a:t>·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60120" y="4672584"/>
            <a:ext cx="297180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 i="0">
                <a:solidFill>
                  <a:srgbClr val="2A2A2A"/>
                </a:solidFill>
                <a:latin typeface="Calibri"/>
              </a:rPr>
              <a:t>Hometown Heroes Year 2 sustains demand from teachers, nurses, and first responders entering the Miami home market.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" y="5330952"/>
            <a:ext cx="3337560" cy="438912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60" y="5413248"/>
            <a:ext cx="29718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FFFFFF"/>
                </a:solidFill>
                <a:latin typeface="Calibri"/>
              </a:rPr>
              <a:t>ACTION  ·  Brief members on the FHFC application timeline. Position chamber developers for the Q3 SAIL/SHIP rounds.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288536" y="2194560"/>
            <a:ext cx="3703320" cy="3703320"/>
          </a:xfrm>
          <a:prstGeom prst="rect">
            <a:avLst/>
          </a:prstGeom>
          <a:solidFill>
            <a:srgbClr val="F6F6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288536" y="2194560"/>
            <a:ext cx="3703320" cy="548640"/>
          </a:xfrm>
          <a:prstGeom prst="rect">
            <a:avLst/>
          </a:prstGeom>
          <a:solidFill>
            <a:srgbClr val="5DA4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17136" y="2313432"/>
            <a:ext cx="32461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 spc="180">
                <a:solidFill>
                  <a:srgbClr val="FFFFFF"/>
                </a:solidFill>
                <a:latin typeface="Calibri"/>
              </a:rPr>
              <a:t>HEALTHCARE,</a:t>
            </a:r>
          </a:p>
          <a:p>
            <a:pPr algn="l"/>
            <a:r>
              <a:rPr sz="1100" b="1" i="0" spc="180">
                <a:solidFill>
                  <a:srgbClr val="FFFFFF"/>
                </a:solidFill>
                <a:latin typeface="Calibri"/>
              </a:rPr>
              <a:t>EDUCATION +</a:t>
            </a:r>
          </a:p>
          <a:p>
            <a:pPr algn="l"/>
            <a:r>
              <a:rPr sz="1100" b="1" i="0" spc="180">
                <a:solidFill>
                  <a:srgbClr val="FFFFFF"/>
                </a:solidFill>
                <a:latin typeface="Calibri"/>
              </a:rPr>
              <a:t>SERVICES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62856" y="2907792"/>
            <a:ext cx="137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5DA476"/>
                </a:solidFill>
                <a:latin typeface="Calibri"/>
              </a:rPr>
              <a:t>·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91456" y="2889504"/>
            <a:ext cx="297180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 i="0">
                <a:solidFill>
                  <a:srgbClr val="2A2A2A"/>
                </a:solidFill>
                <a:latin typeface="Calibri"/>
              </a:rPr>
              <a:t>$130M nursing education line directly addresses the Miami-Dade structural healthcare labor shortage.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62856" y="3502152"/>
            <a:ext cx="137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5DA476"/>
                </a:solidFill>
                <a:latin typeface="Calibri"/>
              </a:rPr>
              <a:t>·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91456" y="3483864"/>
            <a:ext cx="297180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 i="0">
                <a:solidFill>
                  <a:srgbClr val="2A2A2A"/>
                </a:solidFill>
                <a:latin typeface="Calibri"/>
              </a:rPr>
              <a:t>$100M Workforce Development Capitalization Incentive flows through Miami-Dade College and FIU technical programs.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62856" y="4096512"/>
            <a:ext cx="137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5DA476"/>
                </a:solidFill>
                <a:latin typeface="Calibri"/>
              </a:rPr>
              <a:t>·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91456" y="4078224"/>
            <a:ext cx="297180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 i="0">
                <a:solidFill>
                  <a:srgbClr val="2A2A2A"/>
                </a:solidFill>
                <a:latin typeface="Calibri"/>
              </a:rPr>
              <a:t>$20M Pathways apprenticeship + $5M Teacher Registered Apprenticeship open new credentialing tracks for member employers.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62856" y="4690872"/>
            <a:ext cx="137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5DA476"/>
                </a:solidFill>
                <a:latin typeface="Calibri"/>
              </a:rPr>
              <a:t>·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791456" y="4672584"/>
            <a:ext cx="297180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 i="0">
                <a:solidFill>
                  <a:srgbClr val="2A2A2A"/>
                </a:solidFill>
                <a:latin typeface="Calibri"/>
              </a:rPr>
              <a:t>Hometown Heroes Year 2 sustains workforce retention for teachers and healthcare staff in the Miami metro.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471416" y="5330952"/>
            <a:ext cx="3337560" cy="438912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654296" y="5413248"/>
            <a:ext cx="29718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FFFFFF"/>
                </a:solidFill>
                <a:latin typeface="Calibri"/>
              </a:rPr>
              <a:t>ACTION  ·  Convene chamber employer cohorts to anchor the Pathways apprenticeship rollout.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119872" y="2194560"/>
            <a:ext cx="3703320" cy="3703320"/>
          </a:xfrm>
          <a:prstGeom prst="rect">
            <a:avLst/>
          </a:prstGeom>
          <a:solidFill>
            <a:srgbClr val="F6F6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119872" y="2194560"/>
            <a:ext cx="3703320" cy="548640"/>
          </a:xfrm>
          <a:prstGeom prst="rect">
            <a:avLst/>
          </a:prstGeom>
          <a:solidFill>
            <a:srgbClr val="387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348472" y="2313432"/>
            <a:ext cx="32461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 spc="180">
                <a:solidFill>
                  <a:srgbClr val="FFFFFF"/>
                </a:solidFill>
                <a:latin typeface="Calibri"/>
              </a:rPr>
              <a:t>TRANSPORTATION,</a:t>
            </a:r>
          </a:p>
          <a:p>
            <a:pPr algn="l"/>
            <a:r>
              <a:rPr sz="1100" b="1" i="0" spc="180">
                <a:solidFill>
                  <a:srgbClr val="FFFFFF"/>
                </a:solidFill>
                <a:latin typeface="Calibri"/>
              </a:rPr>
              <a:t>LOGISTICS +</a:t>
            </a:r>
          </a:p>
          <a:p>
            <a:pPr algn="l"/>
            <a:r>
              <a:rPr sz="1100" b="1" i="0" spc="180">
                <a:solidFill>
                  <a:srgbClr val="FFFFFF"/>
                </a:solidFill>
                <a:latin typeface="Calibri"/>
              </a:rPr>
              <a:t>INFRASTRUCTURE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394192" y="2907792"/>
            <a:ext cx="137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38754C"/>
                </a:solidFill>
                <a:latin typeface="Calibri"/>
              </a:rPr>
              <a:t>·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622792" y="2889504"/>
            <a:ext cx="297180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 i="0">
                <a:solidFill>
                  <a:srgbClr val="2A2A2A"/>
                </a:solidFill>
                <a:latin typeface="Calibri"/>
              </a:rPr>
              <a:t>$200M for local roads expands the project list eligible for state-match dollars across Miami-Dade municipalities.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394192" y="3502152"/>
            <a:ext cx="137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38754C"/>
                </a:solidFill>
                <a:latin typeface="Calibri"/>
              </a:rPr>
              <a:t>·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622792" y="3483864"/>
            <a:ext cx="297180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 i="0">
                <a:solidFill>
                  <a:srgbClr val="2A2A2A"/>
                </a:solidFill>
                <a:latin typeface="Calibri"/>
              </a:rPr>
              <a:t>FDOT Work Program continues at scale but new project authorizations face tighter scrutiny than in FY 25-26.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394192" y="4096512"/>
            <a:ext cx="137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38754C"/>
                </a:solidFill>
                <a:latin typeface="Calibri"/>
              </a:rPr>
              <a:t>·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622792" y="4078224"/>
            <a:ext cx="297180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 i="0">
                <a:solidFill>
                  <a:srgbClr val="2A2A2A"/>
                </a:solidFill>
                <a:latin typeface="Calibri"/>
              </a:rPr>
              <a:t>Capital-outlay reductions across the parent category invite veto risk on specific Miami-Dade projects.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394192" y="4690872"/>
            <a:ext cx="137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38754C"/>
                </a:solidFill>
                <a:latin typeface="Calibri"/>
              </a:rPr>
              <a:t>·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622792" y="4672584"/>
            <a:ext cx="297180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 i="0">
                <a:solidFill>
                  <a:srgbClr val="2A2A2A"/>
                </a:solidFill>
                <a:latin typeface="Calibri"/>
              </a:rPr>
              <a:t>SMART Plan corridor tie-ins, SR 836 expansion, and US-1 corridor projects all worth tracking through Q3.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8302752" y="5330952"/>
            <a:ext cx="3337560" cy="438912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485632" y="5413248"/>
            <a:ext cx="29718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FFFFFF"/>
                </a:solidFill>
                <a:latin typeface="Calibri"/>
              </a:rPr>
              <a:t>ACTION  ·  Push direct outreach to the Governor's office to protect Miami-Dade capital outlay lines.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57200" y="6446520"/>
            <a:ext cx="11277295" cy="8000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statura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8520" y="6565392"/>
            <a:ext cx="201168" cy="201168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7680960" y="6601968"/>
            <a:ext cx="3291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1" spc="80">
                <a:solidFill>
                  <a:srgbClr val="6B6B6B"/>
                </a:solidFill>
                <a:latin typeface="Calibri"/>
              </a:rPr>
              <a:t>Analysis prepared with Statura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57200" y="6601968"/>
            <a:ext cx="5486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 i="0" spc="120">
                <a:solidFill>
                  <a:srgbClr val="6B6B6B"/>
                </a:solidFill>
                <a:latin typeface="Calibri"/>
              </a:rPr>
              <a:t>GREATER MIAMI CHAMBER OF COMMERCE  ·  FY 2026-27 STATE BUDGET BRIEF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320040"/>
          </a:xfrm>
          <a:prstGeom prst="rect">
            <a:avLst/>
          </a:prstGeom>
          <a:solidFill>
            <a:srgbClr val="4A94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gmcc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320" y="502920"/>
            <a:ext cx="1060910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777240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 spc="240">
                <a:solidFill>
                  <a:srgbClr val="4A9462"/>
                </a:solidFill>
                <a:latin typeface="Calibri"/>
              </a:rPr>
              <a:t>09  ·  WATCH ITEMS + NEXT MOVES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4712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0" i="0">
                <a:solidFill>
                  <a:srgbClr val="1A1A1A"/>
                </a:solidFill>
                <a:latin typeface="Georgia"/>
              </a:rPr>
              <a:t>The next two weeks decide what survives the Governor's pen.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224028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spc="200">
                <a:solidFill>
                  <a:srgbClr val="4A9462"/>
                </a:solidFill>
                <a:latin typeface="Calibri"/>
              </a:rPr>
              <a:t>WATCH ITEMS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2651760"/>
            <a:ext cx="45720" cy="777240"/>
          </a:xfrm>
          <a:prstGeom prst="rect">
            <a:avLst/>
          </a:prstGeom>
          <a:solidFill>
            <a:srgbClr val="4A94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651760"/>
            <a:ext cx="5303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1A1A1A"/>
                </a:solidFill>
                <a:latin typeface="Calibri"/>
              </a:rPr>
              <a:t>Line-item veto risk on Resilient Florida grants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944368"/>
            <a:ext cx="53035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2A2A2A"/>
                </a:solidFill>
                <a:latin typeface="Calibri"/>
              </a:rPr>
              <a:t>Governor has 15 days to sign or veto. Capital outlay reductions invite further line-item cuts.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3611880"/>
            <a:ext cx="45720" cy="777240"/>
          </a:xfrm>
          <a:prstGeom prst="rect">
            <a:avLst/>
          </a:prstGeom>
          <a:solidFill>
            <a:srgbClr val="4A94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611880"/>
            <a:ext cx="5303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1A1A1A"/>
                </a:solidFill>
                <a:latin typeface="Calibri"/>
              </a:rPr>
              <a:t>DOT capital outlay reductions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3904488"/>
            <a:ext cx="53035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2A2A2A"/>
                </a:solidFill>
                <a:latin typeface="Calibri"/>
              </a:rPr>
              <a:t>Specific Miami-Dade project authorizations may face pacing review or partial cuts.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572000"/>
            <a:ext cx="45720" cy="777240"/>
          </a:xfrm>
          <a:prstGeom prst="rect">
            <a:avLst/>
          </a:prstGeom>
          <a:solidFill>
            <a:srgbClr val="4A94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4572000"/>
            <a:ext cx="5303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1A1A1A"/>
                </a:solidFill>
                <a:latin typeface="Calibri"/>
              </a:rPr>
              <a:t>Live Local Act implementation pacing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4864608"/>
            <a:ext cx="53035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2A2A2A"/>
                </a:solidFill>
                <a:latin typeface="Calibri"/>
              </a:rPr>
              <a:t>$711M housing flows through FHFC application cycles — local entities need to be ready.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7200" y="5532120"/>
            <a:ext cx="45720" cy="777240"/>
          </a:xfrm>
          <a:prstGeom prst="rect">
            <a:avLst/>
          </a:prstGeom>
          <a:solidFill>
            <a:srgbClr val="4A94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5532120"/>
            <a:ext cx="5303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1A1A1A"/>
                </a:solidFill>
                <a:latin typeface="Calibri"/>
              </a:rPr>
              <a:t>Apprenticeship grant rollout timeline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5824728"/>
            <a:ext cx="53035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2A2A2A"/>
                </a:solidFill>
                <a:latin typeface="Calibri"/>
              </a:rPr>
              <a:t>Pathways grants require local partner readiness. Chamber-organized employer cohorts could compete strongly.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224028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spc="200">
                <a:solidFill>
                  <a:srgbClr val="4A9462"/>
                </a:solidFill>
                <a:latin typeface="Calibri"/>
              </a:rPr>
              <a:t>RECOMMENDED CHAMBER ACTIONS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00800" y="2651760"/>
            <a:ext cx="45720" cy="777240"/>
          </a:xfrm>
          <a:prstGeom prst="rect">
            <a:avLst/>
          </a:prstGeom>
          <a:solidFill>
            <a:srgbClr val="4A94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83680" y="2651760"/>
            <a:ext cx="5303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1A1A1A"/>
                </a:solidFill>
                <a:latin typeface="Calibri"/>
              </a:rPr>
              <a:t>Direct outreach to Governor's office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83680" y="2944368"/>
            <a:ext cx="53035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2A2A2A"/>
                </a:solidFill>
                <a:latin typeface="Calibri"/>
              </a:rPr>
              <a:t>Protect Resilient Florida + Miami-Dade capital outlay lines through the veto window.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400800" y="3611880"/>
            <a:ext cx="45720" cy="777240"/>
          </a:xfrm>
          <a:prstGeom prst="rect">
            <a:avLst/>
          </a:prstGeom>
          <a:solidFill>
            <a:srgbClr val="4A94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583680" y="3611880"/>
            <a:ext cx="5303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1A1A1A"/>
                </a:solidFill>
                <a:latin typeface="Calibri"/>
              </a:rPr>
              <a:t>Member briefings on Live Local Act updates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83680" y="3904488"/>
            <a:ext cx="53035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2A2A2A"/>
                </a:solidFill>
                <a:latin typeface="Calibri"/>
              </a:rPr>
              <a:t>Brief real estate + construction members on FHFC application timeline.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00800" y="4572000"/>
            <a:ext cx="45720" cy="777240"/>
          </a:xfrm>
          <a:prstGeom prst="rect">
            <a:avLst/>
          </a:prstGeom>
          <a:solidFill>
            <a:srgbClr val="4A94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83680" y="4572000"/>
            <a:ext cx="5303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1A1A1A"/>
                </a:solidFill>
                <a:latin typeface="Calibri"/>
              </a:rPr>
              <a:t>Workforce committee convening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83680" y="4864608"/>
            <a:ext cx="53035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2A2A2A"/>
                </a:solidFill>
                <a:latin typeface="Calibri"/>
              </a:rPr>
              <a:t>Position member employers as anchor partners for Pathways apprenticeship rollout.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400800" y="5532120"/>
            <a:ext cx="45720" cy="777240"/>
          </a:xfrm>
          <a:prstGeom prst="rect">
            <a:avLst/>
          </a:prstGeom>
          <a:solidFill>
            <a:srgbClr val="4A94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583680" y="5532120"/>
            <a:ext cx="5303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1A1A1A"/>
                </a:solidFill>
                <a:latin typeface="Calibri"/>
              </a:rPr>
              <a:t>Press push on the $400K member benefit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83680" y="5824728"/>
            <a:ext cx="53035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2A2A2A"/>
                </a:solidFill>
                <a:latin typeface="Calibri"/>
              </a:rPr>
              <a:t>Tie GMCC's Statura Founding Partnership announcement to this budget brief at the Goals Conference.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46520"/>
            <a:ext cx="11277295" cy="8000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3" name="Picture 32" descr="statura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8520" y="6565392"/>
            <a:ext cx="201168" cy="201168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7680960" y="6601968"/>
            <a:ext cx="3291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1" spc="80">
                <a:solidFill>
                  <a:srgbClr val="6B6B6B"/>
                </a:solidFill>
                <a:latin typeface="Calibri"/>
              </a:rPr>
              <a:t>Analysis prepared with Statura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601968"/>
            <a:ext cx="5486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 i="0" spc="120">
                <a:solidFill>
                  <a:srgbClr val="6B6B6B"/>
                </a:solidFill>
                <a:latin typeface="Calibri"/>
              </a:rPr>
              <a:t>GREATER MIAMI CHAMBER OF COMMERCE  ·  FY 2026-27 STATE BUDGET BRIEF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320040"/>
          </a:xfrm>
          <a:prstGeom prst="rect">
            <a:avLst/>
          </a:prstGeom>
          <a:solidFill>
            <a:srgbClr val="4A94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gmcc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320" y="502920"/>
            <a:ext cx="1060910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777240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 spc="240">
                <a:solidFill>
                  <a:srgbClr val="4A9462"/>
                </a:solidFill>
                <a:latin typeface="Calibri"/>
              </a:rPr>
              <a:t>10  ·  SOURCES + METHODOLOGY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4712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0" i="0">
                <a:solidFill>
                  <a:srgbClr val="1A1A1A"/>
                </a:solidFill>
                <a:latin typeface="Georgia"/>
              </a:rPr>
              <a:t>Where the numbers came from. How the analysis was built.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224028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spc="200">
                <a:solidFill>
                  <a:srgbClr val="4A9462"/>
                </a:solidFill>
                <a:latin typeface="Calibri"/>
              </a:rPr>
              <a:t>PRIMARY SOURCES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651760"/>
            <a:ext cx="137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4A9462"/>
                </a:solidFill>
                <a:latin typeface="Calibri"/>
              </a:rPr>
              <a:t>·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651760"/>
            <a:ext cx="5257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2A2A2A"/>
                </a:solidFill>
                <a:latin typeface="Calibri"/>
              </a:rPr>
              <a:t>HB 5001E - Florida General Appropriations Act FY 2026-27 (Florida Senate appropriations portal)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3017520"/>
            <a:ext cx="137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4A9462"/>
                </a:solidFill>
                <a:latin typeface="Calibri"/>
              </a:rPr>
              <a:t>·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017520"/>
            <a:ext cx="5257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2A2A2A"/>
                </a:solidFill>
                <a:latin typeface="Calibri"/>
              </a:rPr>
              <a:t>FY 2026-27 SFY General Appropriations Act summary - Florida Association of Counties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3383280"/>
            <a:ext cx="137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4A9462"/>
                </a:solidFill>
                <a:latin typeface="Calibri"/>
              </a:rPr>
              <a:t>·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3383280"/>
            <a:ext cx="5257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2A2A2A"/>
                </a:solidFill>
                <a:latin typeface="Calibri"/>
              </a:rPr>
              <a:t>Florida House 2026 Budget Documents - flhouse.gov/Budget/2026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3749040"/>
            <a:ext cx="137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4A9462"/>
                </a:solidFill>
                <a:latin typeface="Calibri"/>
              </a:rPr>
              <a:t>·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3749040"/>
            <a:ext cx="5257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2A2A2A"/>
                </a:solidFill>
                <a:latin typeface="Calibri"/>
              </a:rPr>
              <a:t>Conference offer documents - Florida Senate Conferences portal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4114800"/>
            <a:ext cx="137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4A9462"/>
                </a:solidFill>
                <a:latin typeface="Calibri"/>
              </a:rPr>
              <a:t>·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4114800"/>
            <a:ext cx="5257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2A2A2A"/>
                </a:solidFill>
                <a:latin typeface="Calibri"/>
              </a:rPr>
              <a:t>Florida Phoenix coverage of the May 12-29 special session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4480560"/>
            <a:ext cx="137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4A9462"/>
                </a:solidFill>
                <a:latin typeface="Calibri"/>
              </a:rPr>
              <a:t>·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4480560"/>
            <a:ext cx="5257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2A2A2A"/>
                </a:solidFill>
                <a:latin typeface="Calibri"/>
              </a:rPr>
              <a:t>Florida Housing Coalition - Live Local Act program guidance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4846320"/>
            <a:ext cx="137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4A9462"/>
                </a:solidFill>
                <a:latin typeface="Calibri"/>
              </a:rPr>
              <a:t>·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4846320"/>
            <a:ext cx="5257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2A2A2A"/>
                </a:solidFill>
                <a:latin typeface="Calibri"/>
              </a:rPr>
              <a:t>Florida Department of Environmental Protection - Resilient Florida 2026-27 plan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5212080"/>
            <a:ext cx="137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4A9462"/>
                </a:solidFill>
                <a:latin typeface="Calibri"/>
              </a:rPr>
              <a:t>·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5212080"/>
            <a:ext cx="5257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2A2A2A"/>
                </a:solidFill>
                <a:latin typeface="Calibri"/>
              </a:rPr>
              <a:t>CareerSource Florida statements on FY 2026-27 workforce education appropriations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0" y="224028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spc="200">
                <a:solidFill>
                  <a:srgbClr val="4A9462"/>
                </a:solidFill>
                <a:latin typeface="Calibri"/>
              </a:rPr>
              <a:t>METHODOLOGY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0" y="2651760"/>
            <a:ext cx="5577840" cy="3474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2A2A2A"/>
                </a:solidFill>
                <a:latin typeface="Calibri"/>
              </a:rPr>
              <a:t>This brief synthesizes the conference report outcomes against GMCC's four publicly stated 2026 legislative priorities (workforce housing, workforce development, transportation, resiliency).</a:t>
            </a:r>
          </a:p>
          <a:p>
            <a:pPr algn="l"/>
            <a:r>
              <a:rPr sz="1000" b="0" i="0">
                <a:solidFill>
                  <a:srgbClr val="2A2A2A"/>
                </a:solidFill>
                <a:latin typeface="Calibri"/>
              </a:rPr>
              <a:t/>
            </a:r>
          </a:p>
          <a:p>
            <a:pPr algn="l"/>
            <a:r>
              <a:rPr sz="1000" b="0" i="0">
                <a:solidFill>
                  <a:srgbClr val="2A2A2A"/>
                </a:solidFill>
                <a:latin typeface="Calibri"/>
              </a:rPr>
              <a:t>Every dollar figure cited traces to an FY 2026-27 appropriations line or to primary press coverage of the May 12-29 budget special session.</a:t>
            </a:r>
          </a:p>
          <a:p>
            <a:pPr algn="l"/>
            <a:r>
              <a:rPr sz="1000" b="0" i="0">
                <a:solidFill>
                  <a:srgbClr val="2A2A2A"/>
                </a:solidFill>
                <a:latin typeface="Calibri"/>
              </a:rPr>
              <a:t/>
            </a:r>
          </a:p>
          <a:p>
            <a:pPr algn="l"/>
            <a:r>
              <a:rPr sz="1000" b="0" i="0">
                <a:solidFill>
                  <a:srgbClr val="2A2A2A"/>
                </a:solidFill>
                <a:latin typeface="Calibri"/>
              </a:rPr>
              <a:t>Pillar verdicts (WIN / HOLD / MIXED) reflect comparison between GMCC's Tallahassee fly-in priorities (December 2025) and the conference report outcomes. They do not account for Governor's line-item vetoes which remain pending as of the brief date.</a:t>
            </a:r>
          </a:p>
          <a:p>
            <a:pPr algn="l"/>
            <a:r>
              <a:rPr sz="1000" b="0" i="0">
                <a:solidFill>
                  <a:srgbClr val="2A2A2A"/>
                </a:solidFill>
                <a:latin typeface="Calibri"/>
              </a:rPr>
              <a:t/>
            </a:r>
          </a:p>
          <a:p>
            <a:pPr algn="l"/>
            <a:r>
              <a:rPr sz="1000" b="0" i="0">
                <a:solidFill>
                  <a:srgbClr val="2A2A2A"/>
                </a:solidFill>
                <a:latin typeface="Calibri"/>
              </a:rPr>
              <a:t>Workforce housing was the largest single chamber win on an absolute dollar basis. Resiliency carries the highest veto-window risk.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5760720"/>
            <a:ext cx="11277295" cy="548640"/>
          </a:xfrm>
          <a:prstGeom prst="rect">
            <a:avLst/>
          </a:prstGeom>
          <a:solidFill>
            <a:srgbClr val="1423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6" name="Picture 25" descr="statura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5852160"/>
            <a:ext cx="365760" cy="36576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097280" y="5852160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1" i="0" spc="160">
                <a:solidFill>
                  <a:srgbClr val="C9954A"/>
                </a:solidFill>
                <a:latin typeface="Calibri"/>
              </a:rPr>
              <a:t>PREPARED WITH STATURA  ·  Florida's AI-native legislative + budget intelligence platform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686800" y="5852160"/>
            <a:ext cx="301752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100" b="1" i="0">
                <a:solidFill>
                  <a:srgbClr val="FFFFFF"/>
                </a:solidFill>
                <a:latin typeface="Calibri"/>
              </a:rPr>
              <a:t>statura.app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" y="6446520"/>
            <a:ext cx="11277295" cy="8000"/>
          </a:xfrm>
          <a:prstGeom prst="rect">
            <a:avLst/>
          </a:prstGeom>
          <a:solidFill>
            <a:srgbClr val="D8D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57200" y="6601968"/>
            <a:ext cx="5486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 i="0" spc="120">
                <a:solidFill>
                  <a:srgbClr val="6B6B6B"/>
                </a:solidFill>
                <a:latin typeface="Calibri"/>
              </a:rPr>
              <a:t>GREATER MIAMI CHAMBER OF COMMERCE  ·  FY 2026-27 STATE BUDGET BRIEF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