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with the headline: the county adopted a $14.26 billion budget at 4:22 a.m. on September 18. Tax rates held flat. The real risk for the next budget is Amendment 3 on November 3. All figures are from the county's Office of Management and Budget documents and press coverage, listed on the last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 numbers. Total budget $14.261B: operating $9.022B, up 5% from $8.576B, and capital $5.240B (OMB Budget-in-Brief, July 2026). Combined millage 9.5544, down from 9.5778 because the debt rate fell. The countywide rate is 5.63% above the rolled-back rate, and the Mayor says it is the lowest since 1982. The 6% water and sewer increase is in the adopted budget; confirm the final rate vote before quoting it as adopted. The Chamber sent a letter in August supporting it. Amendment 3 figure from the county Executive Summary.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the Chamber's SLT Summer Recap, September 10, 2026, slide 4 and notes. The Chamber's role was to review the request through its committees, vote a position, and deliver it in writing before the final hearing on September 17. Say that the Chamber supported the increase and delivered its position letter. Do not say the Chamber passed it; the Commission sets the rate. The 6% is budgeted in the adopted plan; confirm the separate rate vote before quoting the rate as final.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hearing was September 3; one outlet misdates it as September 17. Final hearing ran from September 17 into the morning of September 18. Millage votes at the first hearing: countywide 9-4, debt 12-1, unincorporated area 10-3, fire 13-0 (South Shore Journal). Final vote time from the Miami Herald and Local10, September 18,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balancing items from the county Executive Summary, July 2026. Other tools: carryover from the constitutional offices, the World Cup in-kind reserve, and moving the Helen Sawyer assisted living facility and eviction diversion to the Affordable Housing Trust Fund. The county did not publish one gap figure this year. Last year's gap was $402M, about half of it from the new constitutional offices such as the Sheriff. The TIID reserve is the Transportation Infrastructure Improvement District reserve.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Same four pillars as the May state budget brief. Housing: Housing and Community Development $217.1M to $288.1M; $40M from the documentary stamp surtax and state SHIP funds; a Missing Middle housing study is planned. Transportation: see next slide. Resiliency: land conservation (Environmentally Endangered Lands) was raised from the proposal, but outlets report different amounts, so no figure is shown. Parks go from $301.3M to $287.9M with 62 fewer positions. Workforce development: the county budget carries little direct workforce money; most of it is state money covered in the May brief.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Transportation and Public Works budget narrative, and Herald and Local10 coverage of the final hearing. The half-cent transit surtax gives $289.0M. Proposed cuts: early-morning service on 44 routes ($12.2M), late-night service on 38 routes ($10.4M), and 12 routes eliminated. Each 50 cents of fare is worth about $10M. Commissioner Regalado proposed shrinking the on-demand MetroConnect shuttle from $4.5M to $1M. The TIID reserve held about $120M at the start of 2026. Northeast Corridor total program $927.3M. South Dade busway $322.2M, finish expected fall 2029. Chamber platform link: the 2026 state platform asks to restore state transit funding cut in 2025.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Sheriff Rosie Cordero-Stutz asked for 12% growth against the 6% offered and warned that 6.5 academy classes would be cancelled. The increase is $63M by the county's table and $66-67M in press reports. The $11.5M was Chair Rodriguez's amendment. The Governor and Cabinet sit as the Administration Commission, which can overrule a county on a constitutional officer's budget. Sources: WLRN and Local10, September 18, 2026; county Executive Summary.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Housing figures: county Executive Summary. Water and Sewer Department operating budget $930.0M. The 6% is about $3.77 a month for a typical home (Fluidlytix, August 25, 2026); confirm the final rate vote. Trash fee: the department narrative keeps it at $702, and a county notice mentions an inflation increase to $702; either way the fee is $702. Disposal tipping fee $77.65 a ton. $15M goes to demolish the Resources Recovery waste-to-energy plant.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Permitting: 2.6% consumer price index increase on building, zoning, environmental, platting and licensing fees, plus a restructured building code fee, worth $1.083M in total (Regulatory and Economic Resources narrative). The vendor fee is the User Access Program fee; $5.2M of it moves to the general fund. The tourism bureau is the Greater Miami Convention and Visitors Bureau; the $5M lifts its tax funding from $37M to $42M. WLRN reported that the bureau had given Chair Rodriguez's political committee 11 World Cup skybox seats worth $38,500; handle with care. Tourist taxes total $206.2M.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Strategic Procurement Department and Regulatory and Economic Resources budget narratives, July 2026. HB 705 (2026) is cited only in the county's narrative; verify on flsenate.gov before quoting it. Mom and Pop small business grants total $1.17M (Appendix E). Members who sell to the county gain speed on certification but lose some local preference protections on county-funded construction.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Florida CFO press release, June 11, 2026: $470M in FY 2025-26 and $807.4M over three years. The office is the Florida Agency of Fiscal Oversight. The earlier round, October 30, 2025, claimed $302.6M; Local10 noted that it came from a formula, not an audit. Rent tax figures: Miami Herald, July 1, 2025, and the Chamber's Legislative Brief, October 1, 2025. The Tax Collector's statutory commission also takes $114.5M from the countywide general fund this year.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Amendment 3 is HJR 1F, passed by the Legislature on June 2, 2026 (House 75-26, Senate 30-9). The exemption is indexed to inflation from 2029. It also requires property tax to fund core services such as public safety. Statewide recurring cost about $11.9-12B (Florida Policy Institute). County loss figures from the county Executive Summary; the press release says $385.8M. The five-year forecast leaves Amendment 3 out. Town halls start at 6 PM: Wolfson, Padrón, Kendall; the Homestead date is still to be set. Member tension: commercial owners gain a lower cap, while services that members rely on face cuts. Do not state a Chamber position on this measure.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line traces to a figure earlier in the deck. Healthcare: the rent tax repeal costs Jackson Health about $27M a year (Miami Herald, July 1, 2025).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on the watch list. These are watch items, not positions. The Chamber takes no official position on Amendment 3, and nothing here says the Chamber supports or opposes a line item.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figure in the deck traces to one of these sources. The items on the right have conflicting or unconfirmed figures and are kept off the main slides or flagged in the notes.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01D34"/>
        </a:solidFill>
      </p:bgPr>
    </p:bg>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gradFill rotWithShape="1">
            <a:gsLst>
              <a:gs pos="0">
                <a:srgbClr val="101D34"/>
              </a:gs>
              <a:gs pos="100000">
                <a:srgbClr val="172844"/>
              </a:gs>
            </a:gsLst>
            <a:lin ang="5400000" scaled="0"/>
          </a:gradFill>
          <a:ln/>
        </p:spPr>
      </p:sp>
      <p:sp>
        <p:nvSpPr>
          <p:cNvPr id="3" name="Shape 1"/>
          <p:cNvSpPr/>
          <p:nvPr/>
        </p:nvSpPr>
        <p:spPr>
          <a:xfrm>
            <a:off x="257175" y="257175"/>
            <a:ext cx="11677650" cy="6343650"/>
          </a:xfrm>
          <a:prstGeom prst="rect">
            <a:avLst/>
          </a:prstGeom>
          <a:noFill/>
          <a:ln w="6350">
            <a:solidFill>
              <a:srgbClr val="C9A254">
                <a:alpha val="45000"/>
              </a:srgbClr>
            </a:solidFill>
            <a:prstDash val="solid"/>
          </a:ln>
        </p:spPr>
      </p:sp>
      <p:pic>
        <p:nvPicPr>
          <p:cNvPr id="4" name="Image 0" descr="Statura column mark">    </p:cNvPr>
          <p:cNvPicPr>
            <a:picLocks noChangeAspect="1"/>
          </p:cNvPicPr>
          <p:nvPr/>
        </p:nvPicPr>
        <p:blipFill>
          <a:blip r:embed="rId1"/>
          <a:srcRect l="0" r="0" t="0" b="0"/>
          <a:stretch/>
        </p:blipFill>
        <p:spPr>
          <a:xfrm>
            <a:off x="1016000" y="1256010"/>
            <a:ext cx="558800" cy="558800"/>
          </a:xfrm>
          <a:prstGeom prst="rect">
            <a:avLst/>
          </a:prstGeom>
        </p:spPr>
      </p:pic>
      <p:sp>
        <p:nvSpPr>
          <p:cNvPr id="5" name="Text 2"/>
          <p:cNvSpPr/>
          <p:nvPr/>
        </p:nvSpPr>
        <p:spPr>
          <a:xfrm>
            <a:off x="1752600" y="1322040"/>
            <a:ext cx="2015138" cy="452090"/>
          </a:xfrm>
          <a:prstGeom prst="rect">
            <a:avLst/>
          </a:prstGeom>
          <a:noFill/>
          <a:ln/>
        </p:spPr>
        <p:txBody>
          <a:bodyPr wrap="square" lIns="0" tIns="0" rIns="0" bIns="0" rtlCol="0" anchor="t">
            <a:normAutofit/>
          </a:bodyPr>
          <a:lstStyle/>
          <a:p>
            <a:pPr algn="l" indent="0" marL="0">
              <a:lnSpc>
                <a:spcPts val="3360"/>
              </a:lnSpc>
              <a:buNone/>
            </a:pPr>
            <a:r>
              <a:rPr lang="en-US" sz="2400" spc="700" kern="0" dirty="0">
                <a:solidFill>
                  <a:srgbClr val="F4EFE6"/>
                </a:solidFill>
                <a:latin typeface="Gloock" pitchFamily="34" charset="0"/>
                <a:ea typeface="Gloock" pitchFamily="34" charset="-122"/>
                <a:cs typeface="Gloock" pitchFamily="34" charset="-120"/>
              </a:rPr>
              <a:t>STATURA</a:t>
            </a:r>
            <a:endParaRPr lang="en-US" sz="2400" dirty="0"/>
          </a:p>
        </p:txBody>
      </p:sp>
      <p:sp>
        <p:nvSpPr>
          <p:cNvPr id="6" name="Text 3"/>
          <p:cNvSpPr/>
          <p:nvPr/>
        </p:nvSpPr>
        <p:spPr>
          <a:xfrm>
            <a:off x="1016000" y="2043410"/>
            <a:ext cx="10464800" cy="238720"/>
          </a:xfrm>
          <a:prstGeom prst="rect">
            <a:avLst/>
          </a:prstGeom>
          <a:noFill/>
          <a:ln/>
        </p:spPr>
        <p:txBody>
          <a:bodyPr wrap="square" lIns="0" tIns="0" rIns="0" bIns="0" rtlCol="0" anchor="t">
            <a:normAutofit/>
          </a:bodyPr>
          <a:lstStyle/>
          <a:p>
            <a:pPr algn="l" indent="0" marL="0">
              <a:lnSpc>
                <a:spcPts val="1680"/>
              </a:lnSpc>
              <a:buNone/>
            </a:pPr>
            <a:r>
              <a:rPr lang="en-US" sz="1200" spc="200" kern="0" dirty="0">
                <a:solidFill>
                  <a:srgbClr val="C9A254"/>
                </a:solidFill>
                <a:latin typeface="Geist Mono" pitchFamily="34" charset="0"/>
                <a:ea typeface="Geist Mono" pitchFamily="34" charset="-122"/>
                <a:cs typeface="Geist Mono" pitchFamily="34" charset="-120"/>
              </a:rPr>
              <a:t>EXECUTIVE BRIEF · FY 2026-27 MIAMI-DADE COUNTY BUDGET</a:t>
            </a:r>
            <a:endParaRPr lang="en-US" sz="1200" dirty="0"/>
          </a:p>
        </p:txBody>
      </p:sp>
      <p:sp>
        <p:nvSpPr>
          <p:cNvPr id="7" name="Text 4"/>
          <p:cNvSpPr/>
          <p:nvPr/>
        </p:nvSpPr>
        <p:spPr>
          <a:xfrm>
            <a:off x="1016000" y="2485330"/>
            <a:ext cx="10464800" cy="1451769"/>
          </a:xfrm>
          <a:prstGeom prst="rect">
            <a:avLst/>
          </a:prstGeom>
          <a:noFill/>
          <a:ln/>
        </p:spPr>
        <p:txBody>
          <a:bodyPr wrap="square" lIns="0" tIns="0" rIns="0" bIns="0" rtlCol="0" anchor="t">
            <a:normAutofit/>
          </a:bodyPr>
          <a:lstStyle/>
          <a:p>
            <a:pPr algn="l" indent="0" marL="0">
              <a:lnSpc>
                <a:spcPts val="5616"/>
              </a:lnSpc>
              <a:buNone/>
            </a:pPr>
            <a:r>
              <a:rPr lang="en-US" sz="5200" dirty="0">
                <a:solidFill>
                  <a:srgbClr val="F4EFE6"/>
                </a:solidFill>
                <a:latin typeface="Gloock" pitchFamily="34" charset="0"/>
                <a:ea typeface="Gloock" pitchFamily="34" charset="-122"/>
                <a:cs typeface="Gloock" pitchFamily="34" charset="-120"/>
              </a:rPr>
              <a:t>Miami-Dade's $14.26B budget, through the Chamber's lens.</a:t>
            </a:r>
            <a:endParaRPr lang="en-US" sz="5200" dirty="0"/>
          </a:p>
        </p:txBody>
      </p:sp>
      <p:sp>
        <p:nvSpPr>
          <p:cNvPr id="8" name="Text 5"/>
          <p:cNvSpPr/>
          <p:nvPr/>
        </p:nvSpPr>
        <p:spPr>
          <a:xfrm>
            <a:off x="1016000" y="4140299"/>
            <a:ext cx="9156700" cy="594320"/>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C9D3E0"/>
                </a:solidFill>
                <a:latin typeface="Instrument Sans" pitchFamily="34" charset="0"/>
                <a:ea typeface="Instrument Sans" pitchFamily="34" charset="-122"/>
                <a:cs typeface="Instrument Sans" pitchFamily="34" charset="-120"/>
              </a:rPr>
              <a:t>What the County Commission adopted on September 18, and what it means for the Chamber and its members.</a:t>
            </a:r>
            <a:endParaRPr lang="en-US" sz="1600" dirty="0"/>
          </a:p>
        </p:txBody>
      </p:sp>
      <p:sp>
        <p:nvSpPr>
          <p:cNvPr id="9" name="Shape 6"/>
          <p:cNvSpPr/>
          <p:nvPr/>
        </p:nvSpPr>
        <p:spPr>
          <a:xfrm>
            <a:off x="1016000" y="4937820"/>
            <a:ext cx="1016000" cy="19050"/>
          </a:xfrm>
          <a:prstGeom prst="rect">
            <a:avLst/>
          </a:prstGeom>
          <a:solidFill>
            <a:srgbClr val="C9A254"/>
          </a:solidFill>
          <a:ln/>
        </p:spPr>
      </p:sp>
      <p:sp>
        <p:nvSpPr>
          <p:cNvPr id="10" name="Text 7"/>
          <p:cNvSpPr/>
          <p:nvPr/>
        </p:nvSpPr>
        <p:spPr>
          <a:xfrm>
            <a:off x="1016000" y="5185470"/>
            <a:ext cx="10464800" cy="238720"/>
          </a:xfrm>
          <a:prstGeom prst="rect">
            <a:avLst/>
          </a:prstGeom>
          <a:noFill/>
          <a:ln/>
        </p:spPr>
        <p:txBody>
          <a:bodyPr wrap="square" lIns="0" tIns="0" rIns="0" bIns="0" rtlCol="0" anchor="t">
            <a:normAutofit/>
          </a:bodyPr>
          <a:lstStyle/>
          <a:p>
            <a:pPr algn="l" indent="0" marL="0">
              <a:lnSpc>
                <a:spcPts val="1680"/>
              </a:lnSpc>
              <a:buNone/>
            </a:pPr>
            <a:r>
              <a:rPr lang="en-US" sz="1200" spc="100" kern="0" dirty="0">
                <a:solidFill>
                  <a:srgbClr val="96A7BE"/>
                </a:solidFill>
                <a:latin typeface="Geist Mono" pitchFamily="34" charset="0"/>
                <a:ea typeface="Geist Mono" pitchFamily="34" charset="-122"/>
                <a:cs typeface="Geist Mono" pitchFamily="34" charset="-120"/>
              </a:rPr>
              <a:t>PREPARED FOR P.J. CAMPBELL AND THE GOVERNMENT AFFAIRS TEAM · STATUS AS OF SEPT 23, 2026</a:t>
            </a:r>
            <a:endParaRPr lang="en-US" sz="1200" dirty="0"/>
          </a:p>
        </p:txBody>
      </p:sp>
      <p:sp>
        <p:nvSpPr>
          <p:cNvPr id="11" name="Text 8"/>
          <p:cNvSpPr/>
          <p:nvPr/>
        </p:nvSpPr>
        <p:spPr>
          <a:xfrm>
            <a:off x="8036560" y="5527080"/>
            <a:ext cx="3139440" cy="238720"/>
          </a:xfrm>
          <a:prstGeom prst="rect">
            <a:avLst/>
          </a:prstGeom>
          <a:noFill/>
          <a:ln/>
        </p:spPr>
        <p:txBody>
          <a:bodyPr wrap="square" lIns="0" tIns="0" rIns="0" bIns="0" rtlCol="0" anchor="t">
            <a:normAutofit/>
          </a:bodyPr>
          <a:lstStyle/>
          <a:p>
            <a:pPr algn="r" indent="0" marL="0">
              <a:lnSpc>
                <a:spcPts val="1680"/>
              </a:lnSpc>
              <a:buNone/>
            </a:pPr>
            <a:r>
              <a:rPr lang="en-US" sz="1200" spc="150" kern="0" dirty="0">
                <a:solidFill>
                  <a:srgbClr val="C9A254"/>
                </a:solidFill>
                <a:latin typeface="Geist Mono" pitchFamily="34" charset="0"/>
                <a:ea typeface="Geist Mono" pitchFamily="34" charset="-122"/>
                <a:cs typeface="Geist Mono" pitchFamily="34" charset="-120"/>
              </a:rPr>
              <a:t>FOUNDING CHAMBER PARTNER</a:t>
            </a:r>
            <a:endParaRPr lang="en-US" sz="1200" dirty="0"/>
          </a:p>
        </p:txBody>
      </p:sp>
      <p:pic>
        <p:nvPicPr>
          <p:cNvPr id="12" name="Image 1" descr="Greater Miami Chamber of Commerce logo">    </p:cNvPr>
          <p:cNvPicPr>
            <a:picLocks noChangeAspect="1"/>
          </p:cNvPicPr>
          <p:nvPr/>
        </p:nvPicPr>
        <p:blipFill>
          <a:blip r:embed="rId2"/>
          <a:srcRect l="-4236" r="-4236" t="0" b="0"/>
          <a:stretch/>
        </p:blipFill>
        <p:spPr>
          <a:xfrm>
            <a:off x="9779000" y="5791200"/>
            <a:ext cx="1397000" cy="6096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4EFE6"/>
        </a:solidFill>
      </p:bgPr>
    </p:bg>
    <p:spTree>
      <p:nvGrpSpPr>
        <p:cNvPr id="1" name=""/>
        <p:cNvGrpSpPr/>
        <p:nvPr/>
      </p:nvGrpSpPr>
      <p:grpSpPr>
        <a:xfrm>
          <a:off x="0" y="0"/>
          <a:ext cx="0" cy="0"/>
          <a:chOff x="0" y="0"/>
          <a:chExt cx="0" cy="0"/>
        </a:xfrm>
      </p:grpSpPr>
      <p:sp>
        <p:nvSpPr>
          <p:cNvPr id="2" name="Shape 0"/>
          <p:cNvSpPr/>
          <p:nvPr/>
        </p:nvSpPr>
        <p:spPr>
          <a:xfrm>
            <a:off x="812800" y="609600"/>
            <a:ext cx="609600" cy="25400"/>
          </a:xfrm>
          <a:prstGeom prst="rect">
            <a:avLst/>
          </a:prstGeom>
          <a:solidFill>
            <a:srgbClr val="C9A254"/>
          </a:solidFill>
          <a:ln/>
        </p:spPr>
      </p:sp>
      <p:sp>
        <p:nvSpPr>
          <p:cNvPr id="3" name="Text 1"/>
          <p:cNvSpPr/>
          <p:nvPr/>
        </p:nvSpPr>
        <p:spPr>
          <a:xfrm>
            <a:off x="812800" y="812800"/>
            <a:ext cx="10883392" cy="227062"/>
          </a:xfrm>
          <a:prstGeom prst="rect">
            <a:avLst/>
          </a:prstGeom>
          <a:noFill/>
          <a:ln/>
        </p:spPr>
        <p:txBody>
          <a:bodyPr wrap="square" lIns="0" tIns="0" rIns="0" bIns="0" rtlCol="0" anchor="t">
            <a:normAutofit/>
          </a:bodyPr>
          <a:lstStyle/>
          <a:p>
            <a:pPr algn="l" indent="0" marL="0">
              <a:lnSpc>
                <a:spcPts val="1622"/>
              </a:lnSpc>
              <a:buNone/>
            </a:pPr>
            <a:r>
              <a:rPr lang="en-US" sz="1159" spc="200" kern="0" dirty="0">
                <a:solidFill>
                  <a:srgbClr val="14233E"/>
                </a:solidFill>
                <a:latin typeface="Geist Mono" pitchFamily="34" charset="0"/>
                <a:ea typeface="Geist Mono" pitchFamily="34" charset="-122"/>
                <a:cs typeface="Geist Mono" pitchFamily="34" charset="-120"/>
              </a:rPr>
              <a:t>EXECUTIVE SUMMARY</a:t>
            </a:r>
            <a:endParaRPr lang="en-US" sz="1159" dirty="0"/>
          </a:p>
        </p:txBody>
      </p:sp>
      <p:sp>
        <p:nvSpPr>
          <p:cNvPr id="4" name="Text 2"/>
          <p:cNvSpPr/>
          <p:nvPr/>
        </p:nvSpPr>
        <p:spPr>
          <a:xfrm>
            <a:off x="812800" y="1243062"/>
            <a:ext cx="10883392" cy="976114"/>
          </a:xfrm>
          <a:prstGeom prst="rect">
            <a:avLst/>
          </a:prstGeom>
          <a:noFill/>
          <a:ln/>
        </p:spPr>
        <p:txBody>
          <a:bodyPr wrap="square" lIns="0" tIns="0" rIns="0" bIns="0" rtlCol="0" anchor="t">
            <a:normAutofit/>
          </a:bodyPr>
          <a:lstStyle/>
          <a:p>
            <a:pPr algn="l" indent="0" marL="0">
              <a:lnSpc>
                <a:spcPts val="3762"/>
              </a:lnSpc>
              <a:buNone/>
            </a:pPr>
            <a:r>
              <a:rPr lang="en-US" sz="3420" dirty="0">
                <a:solidFill>
                  <a:srgbClr val="14233E"/>
                </a:solidFill>
                <a:latin typeface="Gloock" pitchFamily="34" charset="0"/>
                <a:ea typeface="Gloock" pitchFamily="34" charset="-122"/>
                <a:cs typeface="Gloock" pitchFamily="34" charset="-120"/>
              </a:rPr>
              <a:t>Tax rates held flat. The bigger risk is on the November ballot.</a:t>
            </a:r>
            <a:endParaRPr lang="en-US" sz="3420" dirty="0"/>
          </a:p>
        </p:txBody>
      </p:sp>
      <p:sp>
        <p:nvSpPr>
          <p:cNvPr id="5" name="Shape 3"/>
          <p:cNvSpPr/>
          <p:nvPr/>
        </p:nvSpPr>
        <p:spPr>
          <a:xfrm>
            <a:off x="812800" y="2422376"/>
            <a:ext cx="2508250" cy="2364879"/>
          </a:xfrm>
          <a:prstGeom prst="rect">
            <a:avLst/>
          </a:prstGeom>
          <a:solidFill>
            <a:srgbClr val="FBF8F2"/>
          </a:solidFill>
          <a:ln/>
        </p:spPr>
      </p:sp>
      <p:sp>
        <p:nvSpPr>
          <p:cNvPr id="6" name="Shape 4"/>
          <p:cNvSpPr/>
          <p:nvPr/>
        </p:nvSpPr>
        <p:spPr>
          <a:xfrm>
            <a:off x="812800" y="2431901"/>
            <a:ext cx="2508250" cy="0"/>
          </a:xfrm>
          <a:prstGeom prst="line">
            <a:avLst/>
          </a:prstGeom>
          <a:noFill/>
          <a:ln w="19050">
            <a:solidFill>
              <a:srgbClr val="C9A254"/>
            </a:solidFill>
            <a:prstDash val="solid"/>
          </a:ln>
        </p:spPr>
      </p:sp>
      <p:sp>
        <p:nvSpPr>
          <p:cNvPr id="7" name="Text 5"/>
          <p:cNvSpPr/>
          <p:nvPr/>
        </p:nvSpPr>
        <p:spPr>
          <a:xfrm>
            <a:off x="1041400" y="2670026"/>
            <a:ext cx="2112582" cy="612130"/>
          </a:xfrm>
          <a:prstGeom prst="rect">
            <a:avLst/>
          </a:prstGeom>
          <a:noFill/>
          <a:ln/>
        </p:spPr>
        <p:txBody>
          <a:bodyPr wrap="square" lIns="0" tIns="0" rIns="0" bIns="0" rtlCol="0" anchor="t">
            <a:normAutofit/>
          </a:bodyPr>
          <a:lstStyle/>
          <a:p>
            <a:pPr algn="l" indent="0" marL="0">
              <a:lnSpc>
                <a:spcPts val="4620"/>
              </a:lnSpc>
              <a:buNone/>
            </a:pPr>
            <a:r>
              <a:rPr lang="en-US" sz="4400" dirty="0">
                <a:solidFill>
                  <a:srgbClr val="14233E"/>
                </a:solidFill>
                <a:latin typeface="Gloock" pitchFamily="34" charset="0"/>
                <a:ea typeface="Gloock" pitchFamily="34" charset="-122"/>
                <a:cs typeface="Gloock" pitchFamily="34" charset="-120"/>
              </a:rPr>
              <a:t>$14.26B</a:t>
            </a:r>
            <a:endParaRPr lang="en-US" sz="4400" dirty="0"/>
          </a:p>
        </p:txBody>
      </p:sp>
      <p:sp>
        <p:nvSpPr>
          <p:cNvPr id="8" name="Text 6"/>
          <p:cNvSpPr/>
          <p:nvPr/>
        </p:nvSpPr>
        <p:spPr>
          <a:xfrm>
            <a:off x="1041400" y="3358356"/>
            <a:ext cx="2112582" cy="247650"/>
          </a:xfrm>
          <a:prstGeom prst="rect">
            <a:avLst/>
          </a:prstGeom>
          <a:noFill/>
          <a:ln/>
        </p:spPr>
        <p:txBody>
          <a:bodyPr wrap="square" lIns="0" tIns="0" rIns="0" bIns="0" rtlCol="0" anchor="t">
            <a:normAutofit/>
          </a:bodyPr>
          <a:lstStyle/>
          <a:p>
            <a:pPr algn="l" indent="0" marL="0">
              <a:lnSpc>
                <a:spcPts val="1750"/>
              </a:lnSpc>
              <a:buNone/>
            </a:pPr>
            <a:r>
              <a:rPr lang="en-US" sz="1400" b="1" dirty="0">
                <a:solidFill>
                  <a:srgbClr val="14233E"/>
                </a:solidFill>
                <a:latin typeface="Instrument Sans" pitchFamily="34" charset="0"/>
                <a:ea typeface="Instrument Sans" pitchFamily="34" charset="-122"/>
                <a:cs typeface="Instrument Sans" pitchFamily="34" charset="-120"/>
              </a:rPr>
              <a:t>Total adopted budget</a:t>
            </a:r>
            <a:endParaRPr lang="en-US" sz="1400" dirty="0"/>
          </a:p>
        </p:txBody>
      </p:sp>
      <p:sp>
        <p:nvSpPr>
          <p:cNvPr id="9" name="Text 7"/>
          <p:cNvSpPr/>
          <p:nvPr/>
        </p:nvSpPr>
        <p:spPr>
          <a:xfrm>
            <a:off x="1041400" y="3682206"/>
            <a:ext cx="2112582" cy="45204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1506C"/>
                </a:solidFill>
                <a:latin typeface="Instrument Sans" pitchFamily="34" charset="0"/>
                <a:ea typeface="Instrument Sans" pitchFamily="34" charset="-122"/>
                <a:cs typeface="Instrument Sans" pitchFamily="34" charset="-120"/>
              </a:rPr>
              <a:t>Operating $9.02B, up 5%. Capital $5.24B.</a:t>
            </a:r>
            <a:endParaRPr lang="en-US" sz="1200" dirty="0"/>
          </a:p>
        </p:txBody>
      </p:sp>
      <p:sp>
        <p:nvSpPr>
          <p:cNvPr id="10" name="Shape 8"/>
          <p:cNvSpPr/>
          <p:nvPr/>
        </p:nvSpPr>
        <p:spPr>
          <a:xfrm>
            <a:off x="3498850" y="2422376"/>
            <a:ext cx="2508250" cy="2364879"/>
          </a:xfrm>
          <a:prstGeom prst="rect">
            <a:avLst/>
          </a:prstGeom>
          <a:solidFill>
            <a:srgbClr val="FBF8F2"/>
          </a:solidFill>
          <a:ln/>
        </p:spPr>
      </p:sp>
      <p:sp>
        <p:nvSpPr>
          <p:cNvPr id="11" name="Shape 9"/>
          <p:cNvSpPr/>
          <p:nvPr/>
        </p:nvSpPr>
        <p:spPr>
          <a:xfrm>
            <a:off x="3498850" y="2431901"/>
            <a:ext cx="2508250" cy="0"/>
          </a:xfrm>
          <a:prstGeom prst="line">
            <a:avLst/>
          </a:prstGeom>
          <a:noFill/>
          <a:ln w="19050">
            <a:solidFill>
              <a:srgbClr val="C9A254"/>
            </a:solidFill>
            <a:prstDash val="solid"/>
          </a:ln>
        </p:spPr>
      </p:sp>
      <p:sp>
        <p:nvSpPr>
          <p:cNvPr id="12" name="Text 10"/>
          <p:cNvSpPr/>
          <p:nvPr/>
        </p:nvSpPr>
        <p:spPr>
          <a:xfrm>
            <a:off x="3727450" y="2670026"/>
            <a:ext cx="2112582" cy="612130"/>
          </a:xfrm>
          <a:prstGeom prst="rect">
            <a:avLst/>
          </a:prstGeom>
          <a:noFill/>
          <a:ln/>
        </p:spPr>
        <p:txBody>
          <a:bodyPr wrap="square" lIns="0" tIns="0" rIns="0" bIns="0" rtlCol="0" anchor="t">
            <a:normAutofit/>
          </a:bodyPr>
          <a:lstStyle/>
          <a:p>
            <a:pPr algn="l" indent="0" marL="0">
              <a:lnSpc>
                <a:spcPts val="4620"/>
              </a:lnSpc>
              <a:buNone/>
            </a:pPr>
            <a:r>
              <a:rPr lang="en-US" sz="4400" dirty="0">
                <a:solidFill>
                  <a:srgbClr val="14233E"/>
                </a:solidFill>
                <a:latin typeface="Gloock" pitchFamily="34" charset="0"/>
                <a:ea typeface="Gloock" pitchFamily="34" charset="-122"/>
                <a:cs typeface="Gloock" pitchFamily="34" charset="-120"/>
              </a:rPr>
              <a:t>9.5544</a:t>
            </a:r>
            <a:endParaRPr lang="en-US" sz="4400" dirty="0"/>
          </a:p>
        </p:txBody>
      </p:sp>
      <p:sp>
        <p:nvSpPr>
          <p:cNvPr id="13" name="Text 11"/>
          <p:cNvSpPr/>
          <p:nvPr/>
        </p:nvSpPr>
        <p:spPr>
          <a:xfrm>
            <a:off x="3727450" y="3358356"/>
            <a:ext cx="2112582" cy="247650"/>
          </a:xfrm>
          <a:prstGeom prst="rect">
            <a:avLst/>
          </a:prstGeom>
          <a:noFill/>
          <a:ln/>
        </p:spPr>
        <p:txBody>
          <a:bodyPr wrap="square" lIns="0" tIns="0" rIns="0" bIns="0" rtlCol="0" anchor="t">
            <a:normAutofit/>
          </a:bodyPr>
          <a:lstStyle/>
          <a:p>
            <a:pPr algn="l" indent="0" marL="0">
              <a:lnSpc>
                <a:spcPts val="1750"/>
              </a:lnSpc>
              <a:buNone/>
            </a:pPr>
            <a:r>
              <a:rPr lang="en-US" sz="1400" b="1" dirty="0">
                <a:solidFill>
                  <a:srgbClr val="14233E"/>
                </a:solidFill>
                <a:latin typeface="Instrument Sans" pitchFamily="34" charset="0"/>
                <a:ea typeface="Instrument Sans" pitchFamily="34" charset="-122"/>
                <a:cs typeface="Instrument Sans" pitchFamily="34" charset="-120"/>
              </a:rPr>
              <a:t>Combined mills</a:t>
            </a:r>
            <a:endParaRPr lang="en-US" sz="1400" dirty="0"/>
          </a:p>
        </p:txBody>
      </p:sp>
      <p:sp>
        <p:nvSpPr>
          <p:cNvPr id="14" name="Text 12"/>
          <p:cNvSpPr/>
          <p:nvPr/>
        </p:nvSpPr>
        <p:spPr>
          <a:xfrm>
            <a:off x="3727450" y="3682206"/>
            <a:ext cx="2112582" cy="45204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1506C"/>
                </a:solidFill>
                <a:latin typeface="Instrument Sans" pitchFamily="34" charset="0"/>
                <a:ea typeface="Instrument Sans" pitchFamily="34" charset="-122"/>
                <a:cs typeface="Instrument Sans" pitchFamily="34" charset="-120"/>
              </a:rPr>
              <a:t>Operating rates unchanged. Debt rate down slightly.</a:t>
            </a:r>
            <a:endParaRPr lang="en-US" sz="1200" dirty="0"/>
          </a:p>
        </p:txBody>
      </p:sp>
      <p:sp>
        <p:nvSpPr>
          <p:cNvPr id="15" name="Shape 13"/>
          <p:cNvSpPr/>
          <p:nvPr/>
        </p:nvSpPr>
        <p:spPr>
          <a:xfrm>
            <a:off x="6184900" y="2422376"/>
            <a:ext cx="2508250" cy="2364879"/>
          </a:xfrm>
          <a:prstGeom prst="rect">
            <a:avLst/>
          </a:prstGeom>
          <a:solidFill>
            <a:srgbClr val="FBF8F2"/>
          </a:solidFill>
          <a:ln/>
        </p:spPr>
      </p:sp>
      <p:sp>
        <p:nvSpPr>
          <p:cNvPr id="16" name="Shape 14"/>
          <p:cNvSpPr/>
          <p:nvPr/>
        </p:nvSpPr>
        <p:spPr>
          <a:xfrm>
            <a:off x="6184900" y="2431901"/>
            <a:ext cx="2508250" cy="0"/>
          </a:xfrm>
          <a:prstGeom prst="line">
            <a:avLst/>
          </a:prstGeom>
          <a:noFill/>
          <a:ln w="19050">
            <a:solidFill>
              <a:srgbClr val="C9A254"/>
            </a:solidFill>
            <a:prstDash val="solid"/>
          </a:ln>
        </p:spPr>
      </p:sp>
      <p:sp>
        <p:nvSpPr>
          <p:cNvPr id="17" name="Text 15"/>
          <p:cNvSpPr/>
          <p:nvPr/>
        </p:nvSpPr>
        <p:spPr>
          <a:xfrm>
            <a:off x="6413500" y="2670026"/>
            <a:ext cx="2112582" cy="612130"/>
          </a:xfrm>
          <a:prstGeom prst="rect">
            <a:avLst/>
          </a:prstGeom>
          <a:noFill/>
          <a:ln/>
        </p:spPr>
        <p:txBody>
          <a:bodyPr wrap="square" lIns="0" tIns="0" rIns="0" bIns="0" rtlCol="0" anchor="t">
            <a:normAutofit/>
          </a:bodyPr>
          <a:lstStyle/>
          <a:p>
            <a:pPr algn="l" indent="0" marL="0">
              <a:lnSpc>
                <a:spcPts val="4620"/>
              </a:lnSpc>
              <a:buNone/>
            </a:pPr>
            <a:r>
              <a:rPr lang="en-US" sz="4400" dirty="0">
                <a:solidFill>
                  <a:srgbClr val="14233E"/>
                </a:solidFill>
                <a:latin typeface="Gloock" pitchFamily="34" charset="0"/>
                <a:ea typeface="Gloock" pitchFamily="34" charset="-122"/>
                <a:cs typeface="Gloock" pitchFamily="34" charset="-120"/>
              </a:rPr>
              <a:t>6%</a:t>
            </a:r>
            <a:endParaRPr lang="en-US" sz="4400" dirty="0"/>
          </a:p>
        </p:txBody>
      </p:sp>
      <p:sp>
        <p:nvSpPr>
          <p:cNvPr id="18" name="Text 16"/>
          <p:cNvSpPr/>
          <p:nvPr/>
        </p:nvSpPr>
        <p:spPr>
          <a:xfrm>
            <a:off x="6413500" y="3358356"/>
            <a:ext cx="2112582" cy="469900"/>
          </a:xfrm>
          <a:prstGeom prst="rect">
            <a:avLst/>
          </a:prstGeom>
          <a:noFill/>
          <a:ln/>
        </p:spPr>
        <p:txBody>
          <a:bodyPr wrap="square" lIns="0" tIns="0" rIns="0" bIns="0" rtlCol="0" anchor="t">
            <a:normAutofit/>
          </a:bodyPr>
          <a:lstStyle/>
          <a:p>
            <a:pPr algn="l" indent="0" marL="0">
              <a:lnSpc>
                <a:spcPts val="1750"/>
              </a:lnSpc>
              <a:buNone/>
            </a:pPr>
            <a:r>
              <a:rPr lang="en-US" sz="1400" b="1" dirty="0">
                <a:solidFill>
                  <a:srgbClr val="14233E"/>
                </a:solidFill>
                <a:latin typeface="Instrument Sans" pitchFamily="34" charset="0"/>
                <a:ea typeface="Instrument Sans" pitchFamily="34" charset="-122"/>
                <a:cs typeface="Instrument Sans" pitchFamily="34" charset="-120"/>
              </a:rPr>
              <a:t>Water and sewer increase</a:t>
            </a:r>
            <a:endParaRPr lang="en-US" sz="1400" dirty="0"/>
          </a:p>
        </p:txBody>
      </p:sp>
      <p:sp>
        <p:nvSpPr>
          <p:cNvPr id="19" name="Text 17"/>
          <p:cNvSpPr/>
          <p:nvPr/>
        </p:nvSpPr>
        <p:spPr>
          <a:xfrm>
            <a:off x="6413500" y="3904456"/>
            <a:ext cx="2112582" cy="66536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1506C"/>
                </a:solidFill>
                <a:latin typeface="Instrument Sans" pitchFamily="34" charset="0"/>
                <a:ea typeface="Instrument Sans" pitchFamily="34" charset="-122"/>
                <a:cs typeface="Instrument Sans" pitchFamily="34" charset="-120"/>
              </a:rPr>
              <a:t>Budgeted for homes and businesses. The Chamber supported it in writing.</a:t>
            </a:r>
            <a:endParaRPr lang="en-US" sz="1200" dirty="0"/>
          </a:p>
        </p:txBody>
      </p:sp>
      <p:sp>
        <p:nvSpPr>
          <p:cNvPr id="20" name="Shape 18"/>
          <p:cNvSpPr/>
          <p:nvPr/>
        </p:nvSpPr>
        <p:spPr>
          <a:xfrm>
            <a:off x="8870950" y="2422376"/>
            <a:ext cx="2508250" cy="2364879"/>
          </a:xfrm>
          <a:prstGeom prst="rect">
            <a:avLst/>
          </a:prstGeom>
          <a:solidFill>
            <a:srgbClr val="FBF8F2"/>
          </a:solidFill>
          <a:ln/>
        </p:spPr>
      </p:sp>
      <p:sp>
        <p:nvSpPr>
          <p:cNvPr id="21" name="Shape 19"/>
          <p:cNvSpPr/>
          <p:nvPr/>
        </p:nvSpPr>
        <p:spPr>
          <a:xfrm>
            <a:off x="8870950" y="2431901"/>
            <a:ext cx="2508250" cy="0"/>
          </a:xfrm>
          <a:prstGeom prst="line">
            <a:avLst/>
          </a:prstGeom>
          <a:noFill/>
          <a:ln w="19050">
            <a:solidFill>
              <a:srgbClr val="C9A254"/>
            </a:solidFill>
            <a:prstDash val="solid"/>
          </a:ln>
        </p:spPr>
      </p:sp>
      <p:sp>
        <p:nvSpPr>
          <p:cNvPr id="22" name="Text 20"/>
          <p:cNvSpPr/>
          <p:nvPr/>
        </p:nvSpPr>
        <p:spPr>
          <a:xfrm>
            <a:off x="9099550" y="2670026"/>
            <a:ext cx="2112582" cy="1110704"/>
          </a:xfrm>
          <a:prstGeom prst="rect">
            <a:avLst/>
          </a:prstGeom>
          <a:noFill/>
          <a:ln/>
        </p:spPr>
        <p:txBody>
          <a:bodyPr wrap="square" lIns="0" tIns="0" rIns="0" bIns="0" rtlCol="0" anchor="t">
            <a:normAutofit/>
          </a:bodyPr>
          <a:lstStyle/>
          <a:p>
            <a:pPr algn="l" indent="0" marL="0">
              <a:lnSpc>
                <a:spcPts val="4360"/>
              </a:lnSpc>
              <a:buNone/>
            </a:pPr>
            <a:r>
              <a:rPr lang="en-US" sz="4153" dirty="0">
                <a:solidFill>
                  <a:srgbClr val="14233E"/>
                </a:solidFill>
                <a:latin typeface="Gloock" pitchFamily="34" charset="0"/>
                <a:ea typeface="Gloock" pitchFamily="34" charset="-122"/>
                <a:cs typeface="Gloock" pitchFamily="34" charset="-120"/>
              </a:rPr>
              <a:t>$385.5M</a:t>
            </a:r>
            <a:endParaRPr lang="en-US" sz="4153" dirty="0"/>
          </a:p>
        </p:txBody>
      </p:sp>
      <p:sp>
        <p:nvSpPr>
          <p:cNvPr id="23" name="Text 21"/>
          <p:cNvSpPr/>
          <p:nvPr/>
        </p:nvSpPr>
        <p:spPr>
          <a:xfrm>
            <a:off x="9099550" y="3856930"/>
            <a:ext cx="2112582" cy="230932"/>
          </a:xfrm>
          <a:prstGeom prst="rect">
            <a:avLst/>
          </a:prstGeom>
          <a:noFill/>
          <a:ln/>
        </p:spPr>
        <p:txBody>
          <a:bodyPr wrap="square" lIns="0" tIns="0" rIns="0" bIns="0" rtlCol="0" anchor="t">
            <a:normAutofit/>
          </a:bodyPr>
          <a:lstStyle/>
          <a:p>
            <a:pPr algn="l" indent="0" marL="0">
              <a:lnSpc>
                <a:spcPts val="1624"/>
              </a:lnSpc>
              <a:buNone/>
            </a:pPr>
            <a:r>
              <a:rPr lang="en-US" sz="1299" b="1" dirty="0">
                <a:solidFill>
                  <a:srgbClr val="14233E"/>
                </a:solidFill>
                <a:latin typeface="Instrument Sans" pitchFamily="34" charset="0"/>
                <a:ea typeface="Instrument Sans" pitchFamily="34" charset="-122"/>
                <a:cs typeface="Instrument Sans" pitchFamily="34" charset="-120"/>
              </a:rPr>
              <a:t>At risk in FY 2027-28</a:t>
            </a:r>
            <a:endParaRPr lang="en-US" sz="1299" dirty="0"/>
          </a:p>
        </p:txBody>
      </p:sp>
      <p:sp>
        <p:nvSpPr>
          <p:cNvPr id="24" name="Text 22"/>
          <p:cNvSpPr/>
          <p:nvPr/>
        </p:nvSpPr>
        <p:spPr>
          <a:xfrm>
            <a:off x="9099550" y="4164062"/>
            <a:ext cx="2112582" cy="419993"/>
          </a:xfrm>
          <a:prstGeom prst="rect">
            <a:avLst/>
          </a:prstGeom>
          <a:noFill/>
          <a:ln/>
        </p:spPr>
        <p:txBody>
          <a:bodyPr wrap="square" lIns="0" tIns="0" rIns="0" bIns="0" rtlCol="0" anchor="t">
            <a:normAutofit/>
          </a:bodyPr>
          <a:lstStyle/>
          <a:p>
            <a:pPr algn="l" indent="0" marL="0">
              <a:lnSpc>
                <a:spcPts val="1559"/>
              </a:lnSpc>
              <a:buNone/>
            </a:pPr>
            <a:r>
              <a:rPr lang="en-US" sz="1114" dirty="0">
                <a:solidFill>
                  <a:srgbClr val="41506C"/>
                </a:solidFill>
                <a:latin typeface="Instrument Sans" pitchFamily="34" charset="0"/>
                <a:ea typeface="Instrument Sans" pitchFamily="34" charset="-122"/>
                <a:cs typeface="Instrument Sans" pitchFamily="34" charset="-120"/>
              </a:rPr>
              <a:t>The county's estimate of the loss if Amendment 3 passes.</a:t>
            </a:r>
            <a:endParaRPr lang="en-US" sz="1114" dirty="0"/>
          </a:p>
        </p:txBody>
      </p:sp>
      <p:sp>
        <p:nvSpPr>
          <p:cNvPr id="25" name="Shape 23"/>
          <p:cNvSpPr/>
          <p:nvPr/>
        </p:nvSpPr>
        <p:spPr>
          <a:xfrm>
            <a:off x="812800" y="5015855"/>
            <a:ext cx="10566400" cy="826145"/>
          </a:xfrm>
          <a:prstGeom prst="rect">
            <a:avLst/>
          </a:prstGeom>
          <a:solidFill>
            <a:srgbClr val="14233E"/>
          </a:solidFill>
          <a:ln/>
        </p:spPr>
      </p:sp>
      <p:sp>
        <p:nvSpPr>
          <p:cNvPr id="26" name="Text 24"/>
          <p:cNvSpPr/>
          <p:nvPr/>
        </p:nvSpPr>
        <p:spPr>
          <a:xfrm>
            <a:off x="1041400" y="5193655"/>
            <a:ext cx="10412476" cy="495945"/>
          </a:xfrm>
          <a:prstGeom prst="rect">
            <a:avLst/>
          </a:prstGeom>
          <a:noFill/>
          <a:ln/>
        </p:spPr>
        <p:txBody>
          <a:bodyPr wrap="square" lIns="0" tIns="0" rIns="0" bIns="0" rtlCol="0" anchor="t">
            <a:normAutofit/>
          </a:bodyPr>
          <a:lstStyle/>
          <a:p>
            <a:pPr algn="l" indent="0" marL="0">
              <a:lnSpc>
                <a:spcPts val="1862"/>
              </a:lnSpc>
              <a:buNone/>
            </a:pPr>
            <a:r>
              <a:rPr lang="en-US" sz="1330" b="1" dirty="0">
                <a:solidFill>
                  <a:srgbClr val="F4EFE6"/>
                </a:solidFill>
                <a:latin typeface="Instrument Sans" pitchFamily="34" charset="0"/>
                <a:ea typeface="Instrument Sans" pitchFamily="34" charset="-122"/>
                <a:cs typeface="Instrument Sans" pitchFamily="34" charset="-120"/>
              </a:rPr>
              <a:t>Bottom line.</a:t>
            </a:r>
            <a:r>
              <a:rPr lang="en-US" sz="1330" dirty="0">
                <a:solidFill>
                  <a:srgbClr val="F4EFE6"/>
                </a:solidFill>
                <a:latin typeface="Instrument Sans" pitchFamily="34" charset="0"/>
                <a:ea typeface="Instrument Sans" pitchFamily="34" charset="-122"/>
                <a:cs typeface="Instrument Sans" pitchFamily="34" charset="-120"/>
              </a:rPr>
              <a:t> Rates hold for FY 2026-27. If Amendment 3 passes on November 3, the county loses $385.5M the next year, and fights over services and fees follow.</a:t>
            </a:r>
            <a:endParaRPr lang="en-US" sz="1330" dirty="0"/>
          </a:p>
        </p:txBody>
      </p:sp>
      <p:sp>
        <p:nvSpPr>
          <p:cNvPr id="27" name="Text 25"/>
          <p:cNvSpPr/>
          <p:nvPr/>
        </p:nvSpPr>
        <p:spPr>
          <a:xfrm>
            <a:off x="812800" y="6238280"/>
            <a:ext cx="8502650" cy="238720"/>
          </a:xfrm>
          <a:prstGeom prst="rect">
            <a:avLst/>
          </a:prstGeom>
          <a:noFill/>
          <a:ln/>
        </p:spPr>
        <p:txBody>
          <a:bodyPr wrap="square" lIns="0" tIns="0" rIns="0" bIns="0" rtlCol="0" anchor="t">
            <a:normAutofit/>
          </a:bodyPr>
          <a:lstStyle/>
          <a:p>
            <a:pPr algn="l" indent="0" marL="0">
              <a:lnSpc>
                <a:spcPts val="1680"/>
              </a:lnSpc>
              <a:buNone/>
            </a:pPr>
            <a:r>
              <a:rPr lang="en-US" sz="1200" spc="100" kern="0" dirty="0">
                <a:solidFill>
                  <a:srgbClr val="5E6B80"/>
                </a:solidFill>
                <a:latin typeface="Geist Mono" pitchFamily="34" charset="0"/>
                <a:ea typeface="Geist Mono" pitchFamily="34" charset="-122"/>
                <a:cs typeface="Geist Mono" pitchFamily="34" charset="-120"/>
              </a:rPr>
              <a:t>STATURA · MIAMI-DADE FY 2026-27 BUDGET · STATUS AS OF SEPT 23, 2026</a:t>
            </a:r>
            <a:endParaRPr lang="en-US" sz="1200" dirty="0"/>
          </a:p>
        </p:txBody>
      </p:sp>
      <p:sp>
        <p:nvSpPr>
          <p:cNvPr id="28" name="Text 26"/>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E6B80"/>
                </a:solidFill>
                <a:latin typeface="Geist Mono" pitchFamily="34" charset="0"/>
                <a:ea typeface="Geist Mono" pitchFamily="34" charset="-122"/>
                <a:cs typeface="Geist Mono" pitchFamily="34" charset="-120"/>
              </a:rPr>
              <a:t>02</a:t>
            </a:r>
            <a:endParaRPr lang="en-US" sz="1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101D34"/>
        </a:solidFill>
      </p:bgPr>
    </p:bg>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gradFill rotWithShape="1">
            <a:gsLst>
              <a:gs pos="0">
                <a:srgbClr val="101D34"/>
              </a:gs>
              <a:gs pos="100000">
                <a:srgbClr val="172844"/>
              </a:gs>
            </a:gsLst>
            <a:lin ang="5400000" scaled="0"/>
          </a:gradFill>
          <a:ln/>
        </p:spPr>
      </p:sp>
      <p:sp>
        <p:nvSpPr>
          <p:cNvPr id="3" name="Shape 1"/>
          <p:cNvSpPr/>
          <p:nvPr/>
        </p:nvSpPr>
        <p:spPr>
          <a:xfrm>
            <a:off x="812800" y="609600"/>
            <a:ext cx="609600" cy="25400"/>
          </a:xfrm>
          <a:prstGeom prst="rect">
            <a:avLst/>
          </a:prstGeom>
          <a:solidFill>
            <a:srgbClr val="C9A254"/>
          </a:solidFill>
          <a:ln/>
        </p:spPr>
      </p:sp>
      <p:sp>
        <p:nvSpPr>
          <p:cNvPr id="4" name="Text 2"/>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spc="200" kern="0" dirty="0">
                <a:solidFill>
                  <a:srgbClr val="C9A254"/>
                </a:solidFill>
                <a:latin typeface="Geist Mono" pitchFamily="34" charset="0"/>
                <a:ea typeface="Geist Mono" pitchFamily="34" charset="-122"/>
                <a:cs typeface="Geist Mono" pitchFamily="34" charset="-120"/>
              </a:rPr>
              <a:t>CHAMBER IN ACTION · WATER AND SEWER</a:t>
            </a:r>
            <a:endParaRPr lang="en-US" sz="1200" dirty="0"/>
          </a:p>
        </p:txBody>
      </p:sp>
      <p:sp>
        <p:nvSpPr>
          <p:cNvPr id="5" name="Text 3"/>
          <p:cNvSpPr/>
          <p:nvPr/>
        </p:nvSpPr>
        <p:spPr>
          <a:xfrm>
            <a:off x="812800" y="1305520"/>
            <a:ext cx="10883392" cy="1031180"/>
          </a:xfrm>
          <a:prstGeom prst="rect">
            <a:avLst/>
          </a:prstGeom>
          <a:noFill/>
          <a:ln/>
        </p:spPr>
        <p:txBody>
          <a:bodyPr wrap="square" lIns="0" tIns="0" rIns="0" bIns="0" rtlCol="0" anchor="t">
            <a:normAutofit/>
          </a:bodyPr>
          <a:lstStyle/>
          <a:p>
            <a:pPr algn="l" indent="0" marL="0">
              <a:lnSpc>
                <a:spcPts val="3960"/>
              </a:lnSpc>
              <a:buNone/>
            </a:pPr>
            <a:r>
              <a:rPr lang="en-US" sz="3600" dirty="0">
                <a:solidFill>
                  <a:srgbClr val="F4EFE6"/>
                </a:solidFill>
                <a:latin typeface="Gloock" pitchFamily="34" charset="0"/>
                <a:ea typeface="Gloock" pitchFamily="34" charset="-122"/>
                <a:cs typeface="Gloock" pitchFamily="34" charset="-120"/>
              </a:rPr>
              <a:t>The Chamber helped build support for the water and sewer increase.</a:t>
            </a:r>
            <a:endParaRPr lang="en-US" sz="3600" dirty="0"/>
          </a:p>
        </p:txBody>
      </p:sp>
      <p:sp>
        <p:nvSpPr>
          <p:cNvPr id="6" name="Shape 4"/>
          <p:cNvSpPr/>
          <p:nvPr/>
        </p:nvSpPr>
        <p:spPr>
          <a:xfrm>
            <a:off x="812800" y="2600226"/>
            <a:ext cx="2527300" cy="0"/>
          </a:xfrm>
          <a:prstGeom prst="line">
            <a:avLst/>
          </a:prstGeom>
          <a:noFill/>
          <a:ln w="19050">
            <a:solidFill>
              <a:srgbClr val="C9A254"/>
            </a:solidFill>
            <a:prstDash val="solid"/>
          </a:ln>
        </p:spPr>
      </p:sp>
      <p:sp>
        <p:nvSpPr>
          <p:cNvPr id="7" name="Text 5"/>
          <p:cNvSpPr/>
          <p:nvPr/>
        </p:nvSpPr>
        <p:spPr>
          <a:xfrm>
            <a:off x="812800" y="2787551"/>
            <a:ext cx="2603119" cy="25653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C9A254"/>
                </a:solidFill>
                <a:latin typeface="Geist Mono" pitchFamily="34" charset="0"/>
                <a:ea typeface="Geist Mono" pitchFamily="34" charset="-122"/>
                <a:cs typeface="Geist Mono" pitchFamily="34" charset="-120"/>
              </a:rPr>
              <a:t>THE ASK</a:t>
            </a:r>
            <a:endParaRPr lang="en-US" sz="1300" dirty="0"/>
          </a:p>
        </p:txBody>
      </p:sp>
      <p:sp>
        <p:nvSpPr>
          <p:cNvPr id="8" name="Text 6"/>
          <p:cNvSpPr/>
          <p:nvPr/>
        </p:nvSpPr>
        <p:spPr>
          <a:xfrm>
            <a:off x="812800" y="3107581"/>
            <a:ext cx="2603119" cy="94992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F4EFE6"/>
                </a:solidFill>
                <a:latin typeface="Instrument Sans" pitchFamily="34" charset="0"/>
                <a:ea typeface="Instrument Sans" pitchFamily="34" charset="-122"/>
                <a:cs typeface="Instrument Sans" pitchFamily="34" charset="-120"/>
              </a:rPr>
              <a:t>The Mayor's Office asked the Chamber to support the proposed 6% water and sewer rate increase.</a:t>
            </a:r>
            <a:endParaRPr lang="en-US" sz="1300" dirty="0"/>
          </a:p>
        </p:txBody>
      </p:sp>
      <p:sp>
        <p:nvSpPr>
          <p:cNvPr id="9" name="Shape 7"/>
          <p:cNvSpPr/>
          <p:nvPr/>
        </p:nvSpPr>
        <p:spPr>
          <a:xfrm>
            <a:off x="3492500" y="2600226"/>
            <a:ext cx="2527300" cy="0"/>
          </a:xfrm>
          <a:prstGeom prst="line">
            <a:avLst/>
          </a:prstGeom>
          <a:noFill/>
          <a:ln w="19050">
            <a:solidFill>
              <a:srgbClr val="C9A254"/>
            </a:solidFill>
            <a:prstDash val="solid"/>
          </a:ln>
        </p:spPr>
      </p:sp>
      <p:sp>
        <p:nvSpPr>
          <p:cNvPr id="10" name="Text 8"/>
          <p:cNvSpPr/>
          <p:nvPr/>
        </p:nvSpPr>
        <p:spPr>
          <a:xfrm>
            <a:off x="3492500" y="2787551"/>
            <a:ext cx="2603119" cy="25653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C9A254"/>
                </a:solidFill>
                <a:latin typeface="Geist Mono" pitchFamily="34" charset="0"/>
                <a:ea typeface="Geist Mono" pitchFamily="34" charset="-122"/>
                <a:cs typeface="Geist Mono" pitchFamily="34" charset="-120"/>
              </a:rPr>
              <a:t>JULY</a:t>
            </a:r>
            <a:endParaRPr lang="en-US" sz="1300" dirty="0"/>
          </a:p>
        </p:txBody>
      </p:sp>
      <p:sp>
        <p:nvSpPr>
          <p:cNvPr id="11" name="Text 9"/>
          <p:cNvSpPr/>
          <p:nvPr/>
        </p:nvSpPr>
        <p:spPr>
          <a:xfrm>
            <a:off x="3492500" y="3107581"/>
            <a:ext cx="2603119" cy="71879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F4EFE6"/>
                </a:solidFill>
                <a:latin typeface="Instrument Sans" pitchFamily="34" charset="0"/>
                <a:ea typeface="Instrument Sans" pitchFamily="34" charset="-122"/>
                <a:cs typeface="Instrument Sans" pitchFamily="34" charset="-120"/>
              </a:rPr>
              <a:t>The Resilience Committee briefed the Governmental Affairs Committee.</a:t>
            </a:r>
            <a:endParaRPr lang="en-US" sz="1300" dirty="0"/>
          </a:p>
        </p:txBody>
      </p:sp>
      <p:sp>
        <p:nvSpPr>
          <p:cNvPr id="12" name="Shape 10"/>
          <p:cNvSpPr/>
          <p:nvPr/>
        </p:nvSpPr>
        <p:spPr>
          <a:xfrm>
            <a:off x="6172200" y="2600226"/>
            <a:ext cx="2527300" cy="0"/>
          </a:xfrm>
          <a:prstGeom prst="line">
            <a:avLst/>
          </a:prstGeom>
          <a:noFill/>
          <a:ln w="19050">
            <a:solidFill>
              <a:srgbClr val="C9A254"/>
            </a:solidFill>
            <a:prstDash val="solid"/>
          </a:ln>
        </p:spPr>
      </p:sp>
      <p:sp>
        <p:nvSpPr>
          <p:cNvPr id="13" name="Text 11"/>
          <p:cNvSpPr/>
          <p:nvPr/>
        </p:nvSpPr>
        <p:spPr>
          <a:xfrm>
            <a:off x="6172200" y="2787551"/>
            <a:ext cx="2603119" cy="25653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C9A254"/>
                </a:solidFill>
                <a:latin typeface="Geist Mono" pitchFamily="34" charset="0"/>
                <a:ea typeface="Geist Mono" pitchFamily="34" charset="-122"/>
                <a:cs typeface="Geist Mono" pitchFamily="34" charset="-120"/>
              </a:rPr>
              <a:t>AUGUST</a:t>
            </a:r>
            <a:endParaRPr lang="en-US" sz="1300" dirty="0"/>
          </a:p>
        </p:txBody>
      </p:sp>
      <p:sp>
        <p:nvSpPr>
          <p:cNvPr id="14" name="Text 12"/>
          <p:cNvSpPr/>
          <p:nvPr/>
        </p:nvSpPr>
        <p:spPr>
          <a:xfrm>
            <a:off x="6172200" y="3107581"/>
            <a:ext cx="2603119" cy="118105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F4EFE6"/>
                </a:solidFill>
                <a:latin typeface="Instrument Sans" pitchFamily="34" charset="0"/>
                <a:ea typeface="Instrument Sans" pitchFamily="34" charset="-122"/>
                <a:cs typeface="Instrument Sans" pitchFamily="34" charset="-120"/>
              </a:rPr>
              <a:t>Deputy Mayor Roy Coley made the case at a virtual GAC meeting. The Chairman's Policy Council weighed it and voted to support.</a:t>
            </a:r>
            <a:endParaRPr lang="en-US" sz="1300" dirty="0"/>
          </a:p>
        </p:txBody>
      </p:sp>
      <p:sp>
        <p:nvSpPr>
          <p:cNvPr id="15" name="Shape 13"/>
          <p:cNvSpPr/>
          <p:nvPr/>
        </p:nvSpPr>
        <p:spPr>
          <a:xfrm>
            <a:off x="8851900" y="2600226"/>
            <a:ext cx="2527300" cy="0"/>
          </a:xfrm>
          <a:prstGeom prst="line">
            <a:avLst/>
          </a:prstGeom>
          <a:noFill/>
          <a:ln w="19050">
            <a:solidFill>
              <a:srgbClr val="C9A254"/>
            </a:solidFill>
            <a:prstDash val="solid"/>
          </a:ln>
        </p:spPr>
      </p:sp>
      <p:sp>
        <p:nvSpPr>
          <p:cNvPr id="16" name="Text 14"/>
          <p:cNvSpPr/>
          <p:nvPr/>
        </p:nvSpPr>
        <p:spPr>
          <a:xfrm>
            <a:off x="8851900" y="2787551"/>
            <a:ext cx="2603119" cy="25653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C9A254"/>
                </a:solidFill>
                <a:latin typeface="Geist Mono" pitchFamily="34" charset="0"/>
                <a:ea typeface="Geist Mono" pitchFamily="34" charset="-122"/>
                <a:cs typeface="Geist Mono" pitchFamily="34" charset="-120"/>
              </a:rPr>
              <a:t>AUGUST</a:t>
            </a:r>
            <a:endParaRPr lang="en-US" sz="1300" dirty="0"/>
          </a:p>
        </p:txBody>
      </p:sp>
      <p:sp>
        <p:nvSpPr>
          <p:cNvPr id="17" name="Text 15"/>
          <p:cNvSpPr/>
          <p:nvPr/>
        </p:nvSpPr>
        <p:spPr>
          <a:xfrm>
            <a:off x="8851900" y="3107581"/>
            <a:ext cx="2603119" cy="71879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F4EFE6"/>
                </a:solidFill>
                <a:latin typeface="Instrument Sans" pitchFamily="34" charset="0"/>
                <a:ea typeface="Instrument Sans" pitchFamily="34" charset="-122"/>
                <a:cs typeface="Instrument Sans" pitchFamily="34" charset="-120"/>
              </a:rPr>
              <a:t>The Chamber sent its position letter to the Mayor and the County Commission.</a:t>
            </a:r>
            <a:endParaRPr lang="en-US" sz="1300" dirty="0"/>
          </a:p>
        </p:txBody>
      </p:sp>
      <p:sp>
        <p:nvSpPr>
          <p:cNvPr id="18" name="Shape 16"/>
          <p:cNvSpPr/>
          <p:nvPr/>
        </p:nvSpPr>
        <p:spPr>
          <a:xfrm>
            <a:off x="815975" y="4545806"/>
            <a:ext cx="10560050" cy="560040"/>
          </a:xfrm>
          <a:prstGeom prst="rect">
            <a:avLst/>
          </a:prstGeom>
          <a:solidFill>
            <a:srgbClr val="C9A254">
              <a:alpha val="12000"/>
            </a:srgbClr>
          </a:solidFill>
          <a:ln w="6350">
            <a:solidFill>
              <a:srgbClr val="C9A254">
                <a:alpha val="50000"/>
              </a:srgbClr>
            </a:solidFill>
            <a:prstDash val="solid"/>
          </a:ln>
        </p:spPr>
      </p:sp>
      <p:sp>
        <p:nvSpPr>
          <p:cNvPr id="19" name="Text 17"/>
          <p:cNvSpPr/>
          <p:nvPr/>
        </p:nvSpPr>
        <p:spPr>
          <a:xfrm>
            <a:off x="1022350" y="4701381"/>
            <a:ext cx="10451719" cy="274290"/>
          </a:xfrm>
          <a:prstGeom prst="rect">
            <a:avLst/>
          </a:prstGeom>
          <a:noFill/>
          <a:ln/>
        </p:spPr>
        <p:txBody>
          <a:bodyPr wrap="square" lIns="0" tIns="0" rIns="0" bIns="0" rtlCol="0" anchor="t">
            <a:normAutofit/>
          </a:bodyPr>
          <a:lstStyle/>
          <a:p>
            <a:pPr algn="l" indent="0" marL="0">
              <a:lnSpc>
                <a:spcPts val="1960"/>
              </a:lnSpc>
              <a:buNone/>
            </a:pPr>
            <a:r>
              <a:rPr lang="en-US" sz="1400" b="1" dirty="0">
                <a:solidFill>
                  <a:srgbClr val="F4EFE6"/>
                </a:solidFill>
                <a:latin typeface="Instrument Sans" pitchFamily="34" charset="0"/>
                <a:ea typeface="Instrument Sans" pitchFamily="34" charset="-122"/>
                <a:cs typeface="Instrument Sans" pitchFamily="34" charset="-120"/>
              </a:rPr>
              <a:t>Result:</a:t>
            </a:r>
            <a:r>
              <a:rPr lang="en-US" sz="1400" dirty="0">
                <a:solidFill>
                  <a:srgbClr val="F4EFE6"/>
                </a:solidFill>
                <a:latin typeface="Instrument Sans" pitchFamily="34" charset="0"/>
                <a:ea typeface="Instrument Sans" pitchFamily="34" charset="-122"/>
                <a:cs typeface="Instrument Sans" pitchFamily="34" charset="-120"/>
              </a:rPr>
              <a:t> the adopted FY 2026-27 budget carries the 6% increase and a $9.03B water and sewer capital plan.</a:t>
            </a:r>
            <a:endParaRPr lang="en-US" sz="1400" dirty="0"/>
          </a:p>
        </p:txBody>
      </p:sp>
      <p:sp>
        <p:nvSpPr>
          <p:cNvPr id="20" name="Text 18"/>
          <p:cNvSpPr/>
          <p:nvPr/>
        </p:nvSpPr>
        <p:spPr>
          <a:xfrm>
            <a:off x="812800" y="6238280"/>
            <a:ext cx="8502650" cy="238720"/>
          </a:xfrm>
          <a:prstGeom prst="rect">
            <a:avLst/>
          </a:prstGeom>
          <a:noFill/>
          <a:ln/>
        </p:spPr>
        <p:txBody>
          <a:bodyPr wrap="square" lIns="0" tIns="0" rIns="0" bIns="0" rtlCol="0" anchor="t">
            <a:normAutofit/>
          </a:bodyPr>
          <a:lstStyle/>
          <a:p>
            <a:pPr algn="l" indent="0" marL="0">
              <a:lnSpc>
                <a:spcPts val="1680"/>
              </a:lnSpc>
              <a:buNone/>
            </a:pPr>
            <a:r>
              <a:rPr lang="en-US" sz="1200" spc="100" kern="0" dirty="0">
                <a:solidFill>
                  <a:srgbClr val="96A7BE"/>
                </a:solidFill>
                <a:latin typeface="Geist Mono" pitchFamily="34" charset="0"/>
                <a:ea typeface="Geist Mono" pitchFamily="34" charset="-122"/>
                <a:cs typeface="Geist Mono" pitchFamily="34" charset="-120"/>
              </a:rPr>
              <a:t>STATURA · MIAMI-DADE FY 2026-27 BUDGET · STATUS AS OF SEPT 23, 2026</a:t>
            </a:r>
            <a:endParaRPr lang="en-US" sz="1200" dirty="0"/>
          </a:p>
        </p:txBody>
      </p:sp>
      <p:sp>
        <p:nvSpPr>
          <p:cNvPr id="21" name="Text 19"/>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96A7BE"/>
                </a:solidFill>
                <a:latin typeface="Geist Mono" pitchFamily="34" charset="0"/>
                <a:ea typeface="Geist Mono" pitchFamily="34" charset="-122"/>
                <a:cs typeface="Geist Mono" pitchFamily="34" charset="-120"/>
              </a:rPr>
              <a:t>03</a:t>
            </a:r>
            <a:endParaRPr lang="en-US"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101D34"/>
        </a:solidFill>
      </p:bgPr>
    </p:bg>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gradFill rotWithShape="1">
            <a:gsLst>
              <a:gs pos="0">
                <a:srgbClr val="101D34"/>
              </a:gs>
              <a:gs pos="100000">
                <a:srgbClr val="172844"/>
              </a:gs>
            </a:gsLst>
            <a:lin ang="5400000" scaled="0"/>
          </a:gradFill>
          <a:ln/>
        </p:spPr>
      </p:sp>
      <p:sp>
        <p:nvSpPr>
          <p:cNvPr id="3" name="Shape 1"/>
          <p:cNvSpPr/>
          <p:nvPr/>
        </p:nvSpPr>
        <p:spPr>
          <a:xfrm>
            <a:off x="812800" y="609600"/>
            <a:ext cx="609600" cy="25400"/>
          </a:xfrm>
          <a:prstGeom prst="rect">
            <a:avLst/>
          </a:prstGeom>
          <a:solidFill>
            <a:srgbClr val="C9A254"/>
          </a:solidFill>
          <a:ln/>
        </p:spPr>
      </p:sp>
      <p:sp>
        <p:nvSpPr>
          <p:cNvPr id="4" name="Text 2"/>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spc="200" kern="0" dirty="0">
                <a:solidFill>
                  <a:srgbClr val="C9A254"/>
                </a:solidFill>
                <a:latin typeface="Geist Mono" pitchFamily="34" charset="0"/>
                <a:ea typeface="Geist Mono" pitchFamily="34" charset="-122"/>
                <a:cs typeface="Geist Mono" pitchFamily="34" charset="-120"/>
              </a:rPr>
              <a:t>01 · HOW WE GOT HERE</a:t>
            </a:r>
            <a:endParaRPr lang="en-US" sz="1200" dirty="0"/>
          </a:p>
        </p:txBody>
      </p:sp>
      <p:sp>
        <p:nvSpPr>
          <p:cNvPr id="5" name="Text 3"/>
          <p:cNvSpPr/>
          <p:nvPr/>
        </p:nvSpPr>
        <p:spPr>
          <a:xfrm>
            <a:off x="812800" y="1330920"/>
            <a:ext cx="10883392" cy="528290"/>
          </a:xfrm>
          <a:prstGeom prst="rect">
            <a:avLst/>
          </a:prstGeom>
          <a:noFill/>
          <a:ln/>
        </p:spPr>
        <p:txBody>
          <a:bodyPr wrap="square" lIns="0" tIns="0" rIns="0" bIns="0" rtlCol="0" anchor="t">
            <a:normAutofit/>
          </a:bodyPr>
          <a:lstStyle/>
          <a:p>
            <a:pPr algn="l" indent="0" marL="0">
              <a:lnSpc>
                <a:spcPts val="3960"/>
              </a:lnSpc>
              <a:buNone/>
            </a:pPr>
            <a:r>
              <a:rPr lang="en-US" sz="3600" dirty="0">
                <a:solidFill>
                  <a:srgbClr val="F4EFE6"/>
                </a:solidFill>
                <a:latin typeface="Gloock" pitchFamily="34" charset="0"/>
                <a:ea typeface="Gloock" pitchFamily="34" charset="-122"/>
                <a:cs typeface="Gloock" pitchFamily="34" charset="-120"/>
              </a:rPr>
              <a:t>Proposed in July. Adopted at 4:22 in the morning.</a:t>
            </a:r>
            <a:endParaRPr lang="en-US" sz="3600" dirty="0"/>
          </a:p>
        </p:txBody>
      </p:sp>
      <p:sp>
        <p:nvSpPr>
          <p:cNvPr id="6" name="Shape 4"/>
          <p:cNvSpPr/>
          <p:nvPr/>
        </p:nvSpPr>
        <p:spPr>
          <a:xfrm>
            <a:off x="812800" y="2148136"/>
            <a:ext cx="1991320" cy="0"/>
          </a:xfrm>
          <a:prstGeom prst="line">
            <a:avLst/>
          </a:prstGeom>
          <a:noFill/>
          <a:ln w="19050">
            <a:solidFill>
              <a:srgbClr val="C9A254"/>
            </a:solidFill>
            <a:prstDash val="solid"/>
          </a:ln>
        </p:spPr>
      </p:sp>
      <p:sp>
        <p:nvSpPr>
          <p:cNvPr id="7" name="Text 5"/>
          <p:cNvSpPr/>
          <p:nvPr/>
        </p:nvSpPr>
        <p:spPr>
          <a:xfrm>
            <a:off x="812800" y="2335461"/>
            <a:ext cx="2051060" cy="25653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C9A254"/>
                </a:solidFill>
                <a:latin typeface="Geist Mono" pitchFamily="34" charset="0"/>
                <a:ea typeface="Geist Mono" pitchFamily="34" charset="-122"/>
                <a:cs typeface="Geist Mono" pitchFamily="34" charset="-120"/>
              </a:rPr>
              <a:t>JULY 15</a:t>
            </a:r>
            <a:endParaRPr lang="en-US" sz="1300" dirty="0"/>
          </a:p>
        </p:txBody>
      </p:sp>
      <p:sp>
        <p:nvSpPr>
          <p:cNvPr id="8" name="Text 6"/>
          <p:cNvSpPr/>
          <p:nvPr/>
        </p:nvSpPr>
        <p:spPr>
          <a:xfrm>
            <a:off x="812800" y="2655491"/>
            <a:ext cx="2051060" cy="26923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F4EFE6"/>
                </a:solidFill>
                <a:latin typeface="Instrument Sans" pitchFamily="34" charset="0"/>
                <a:ea typeface="Instrument Sans" pitchFamily="34" charset="-122"/>
                <a:cs typeface="Instrument Sans" pitchFamily="34" charset="-120"/>
              </a:rPr>
              <a:t>Mayor's proposal</a:t>
            </a:r>
            <a:endParaRPr lang="en-US" sz="1600" dirty="0"/>
          </a:p>
        </p:txBody>
      </p:sp>
      <p:sp>
        <p:nvSpPr>
          <p:cNvPr id="9" name="Text 7"/>
          <p:cNvSpPr/>
          <p:nvPr/>
        </p:nvSpPr>
        <p:spPr>
          <a:xfrm>
            <a:off x="812800" y="2988221"/>
            <a:ext cx="2051060" cy="66536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C9D3E0"/>
                </a:solidFill>
                <a:latin typeface="Instrument Sans" pitchFamily="34" charset="0"/>
                <a:ea typeface="Instrument Sans" pitchFamily="34" charset="-122"/>
                <a:cs typeface="Instrument Sans" pitchFamily="34" charset="-120"/>
              </a:rPr>
              <a:t>Mayor Daniella Levine Cava releases the FY 2026-27 budget.</a:t>
            </a:r>
            <a:endParaRPr lang="en-US" sz="1200" dirty="0"/>
          </a:p>
        </p:txBody>
      </p:sp>
      <p:sp>
        <p:nvSpPr>
          <p:cNvPr id="10" name="Shape 8"/>
          <p:cNvSpPr/>
          <p:nvPr/>
        </p:nvSpPr>
        <p:spPr>
          <a:xfrm>
            <a:off x="2956520" y="2148136"/>
            <a:ext cx="1991370" cy="0"/>
          </a:xfrm>
          <a:prstGeom prst="line">
            <a:avLst/>
          </a:prstGeom>
          <a:noFill/>
          <a:ln w="19050">
            <a:solidFill>
              <a:srgbClr val="C9A254"/>
            </a:solidFill>
            <a:prstDash val="solid"/>
          </a:ln>
        </p:spPr>
      </p:sp>
      <p:sp>
        <p:nvSpPr>
          <p:cNvPr id="11" name="Text 9"/>
          <p:cNvSpPr/>
          <p:nvPr/>
        </p:nvSpPr>
        <p:spPr>
          <a:xfrm>
            <a:off x="2956520" y="2335461"/>
            <a:ext cx="2051111" cy="25653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C9A254"/>
                </a:solidFill>
                <a:latin typeface="Geist Mono" pitchFamily="34" charset="0"/>
                <a:ea typeface="Geist Mono" pitchFamily="34" charset="-122"/>
                <a:cs typeface="Geist Mono" pitchFamily="34" charset="-120"/>
              </a:rPr>
              <a:t>SEPT 3</a:t>
            </a:r>
            <a:endParaRPr lang="en-US" sz="1300" dirty="0"/>
          </a:p>
        </p:txBody>
      </p:sp>
      <p:sp>
        <p:nvSpPr>
          <p:cNvPr id="12" name="Text 10"/>
          <p:cNvSpPr/>
          <p:nvPr/>
        </p:nvSpPr>
        <p:spPr>
          <a:xfrm>
            <a:off x="2956520" y="2655491"/>
            <a:ext cx="2051111" cy="26923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F4EFE6"/>
                </a:solidFill>
                <a:latin typeface="Instrument Sans" pitchFamily="34" charset="0"/>
                <a:ea typeface="Instrument Sans" pitchFamily="34" charset="-122"/>
                <a:cs typeface="Instrument Sans" pitchFamily="34" charset="-120"/>
              </a:rPr>
              <a:t>First hearing</a:t>
            </a:r>
            <a:endParaRPr lang="en-US" sz="1600" dirty="0"/>
          </a:p>
        </p:txBody>
      </p:sp>
      <p:sp>
        <p:nvSpPr>
          <p:cNvPr id="13" name="Text 11"/>
          <p:cNvSpPr/>
          <p:nvPr/>
        </p:nvSpPr>
        <p:spPr>
          <a:xfrm>
            <a:off x="2956520" y="2988221"/>
            <a:ext cx="2051111" cy="66536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C9D3E0"/>
                </a:solidFill>
                <a:latin typeface="Instrument Sans" pitchFamily="34" charset="0"/>
                <a:ea typeface="Instrument Sans" pitchFamily="34" charset="-122"/>
                <a:cs typeface="Instrument Sans" pitchFamily="34" charset="-120"/>
              </a:rPr>
              <a:t>Tentative tax rates approved. The countywide rate passes 9 to 4.</a:t>
            </a:r>
            <a:endParaRPr lang="en-US" sz="1200" dirty="0"/>
          </a:p>
        </p:txBody>
      </p:sp>
      <p:sp>
        <p:nvSpPr>
          <p:cNvPr id="14" name="Shape 12"/>
          <p:cNvSpPr/>
          <p:nvPr/>
        </p:nvSpPr>
        <p:spPr>
          <a:xfrm>
            <a:off x="5100290" y="2148136"/>
            <a:ext cx="1991370" cy="0"/>
          </a:xfrm>
          <a:prstGeom prst="line">
            <a:avLst/>
          </a:prstGeom>
          <a:noFill/>
          <a:ln w="19050">
            <a:solidFill>
              <a:srgbClr val="C9A254"/>
            </a:solidFill>
            <a:prstDash val="solid"/>
          </a:ln>
        </p:spPr>
      </p:sp>
      <p:sp>
        <p:nvSpPr>
          <p:cNvPr id="15" name="Text 13"/>
          <p:cNvSpPr/>
          <p:nvPr/>
        </p:nvSpPr>
        <p:spPr>
          <a:xfrm>
            <a:off x="5100290" y="2335461"/>
            <a:ext cx="2051111" cy="25653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C9A254"/>
                </a:solidFill>
                <a:latin typeface="Geist Mono" pitchFamily="34" charset="0"/>
                <a:ea typeface="Geist Mono" pitchFamily="34" charset="-122"/>
                <a:cs typeface="Geist Mono" pitchFamily="34" charset="-120"/>
              </a:rPr>
              <a:t>SEPT 17-18</a:t>
            </a:r>
            <a:endParaRPr lang="en-US" sz="1300" dirty="0"/>
          </a:p>
        </p:txBody>
      </p:sp>
      <p:sp>
        <p:nvSpPr>
          <p:cNvPr id="16" name="Text 14"/>
          <p:cNvSpPr/>
          <p:nvPr/>
        </p:nvSpPr>
        <p:spPr>
          <a:xfrm>
            <a:off x="5100290" y="2655491"/>
            <a:ext cx="2051111" cy="26923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F4EFE6"/>
                </a:solidFill>
                <a:latin typeface="Instrument Sans" pitchFamily="34" charset="0"/>
                <a:ea typeface="Instrument Sans" pitchFamily="34" charset="-122"/>
                <a:cs typeface="Instrument Sans" pitchFamily="34" charset="-120"/>
              </a:rPr>
              <a:t>Final hearing</a:t>
            </a:r>
            <a:endParaRPr lang="en-US" sz="1600" dirty="0"/>
          </a:p>
        </p:txBody>
      </p:sp>
      <p:sp>
        <p:nvSpPr>
          <p:cNvPr id="17" name="Text 15"/>
          <p:cNvSpPr/>
          <p:nvPr/>
        </p:nvSpPr>
        <p:spPr>
          <a:xfrm>
            <a:off x="5100290" y="2988221"/>
            <a:ext cx="2051111" cy="66536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C9D3E0"/>
                </a:solidFill>
                <a:latin typeface="Instrument Sans" pitchFamily="34" charset="0"/>
                <a:ea typeface="Instrument Sans" pitchFamily="34" charset="-122"/>
                <a:cs typeface="Instrument Sans" pitchFamily="34" charset="-120"/>
              </a:rPr>
              <a:t>About 190 speakers. The final vote comes at 4:22 a.m. on Sept 18.</a:t>
            </a:r>
            <a:endParaRPr lang="en-US" sz="1200" dirty="0"/>
          </a:p>
        </p:txBody>
      </p:sp>
      <p:sp>
        <p:nvSpPr>
          <p:cNvPr id="18" name="Shape 16"/>
          <p:cNvSpPr/>
          <p:nvPr/>
        </p:nvSpPr>
        <p:spPr>
          <a:xfrm>
            <a:off x="7244060" y="2148136"/>
            <a:ext cx="1991370" cy="0"/>
          </a:xfrm>
          <a:prstGeom prst="line">
            <a:avLst/>
          </a:prstGeom>
          <a:noFill/>
          <a:ln w="19050">
            <a:solidFill>
              <a:srgbClr val="C9A254"/>
            </a:solidFill>
            <a:prstDash val="solid"/>
          </a:ln>
        </p:spPr>
      </p:sp>
      <p:sp>
        <p:nvSpPr>
          <p:cNvPr id="19" name="Text 17"/>
          <p:cNvSpPr/>
          <p:nvPr/>
        </p:nvSpPr>
        <p:spPr>
          <a:xfrm>
            <a:off x="7244060" y="2335461"/>
            <a:ext cx="2051111" cy="25653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C9A254"/>
                </a:solidFill>
                <a:latin typeface="Geist Mono" pitchFamily="34" charset="0"/>
                <a:ea typeface="Geist Mono" pitchFamily="34" charset="-122"/>
                <a:cs typeface="Geist Mono" pitchFamily="34" charset="-120"/>
              </a:rPr>
              <a:t>OCT 1</a:t>
            </a:r>
            <a:endParaRPr lang="en-US" sz="1300" dirty="0"/>
          </a:p>
        </p:txBody>
      </p:sp>
      <p:sp>
        <p:nvSpPr>
          <p:cNvPr id="20" name="Text 18"/>
          <p:cNvSpPr/>
          <p:nvPr/>
        </p:nvSpPr>
        <p:spPr>
          <a:xfrm>
            <a:off x="7244060" y="2655491"/>
            <a:ext cx="2051111" cy="26923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F4EFE6"/>
                </a:solidFill>
                <a:latin typeface="Instrument Sans" pitchFamily="34" charset="0"/>
                <a:ea typeface="Instrument Sans" pitchFamily="34" charset="-122"/>
                <a:cs typeface="Instrument Sans" pitchFamily="34" charset="-120"/>
              </a:rPr>
              <a:t>Fiscal year starts</a:t>
            </a:r>
            <a:endParaRPr lang="en-US" sz="1600" dirty="0"/>
          </a:p>
        </p:txBody>
      </p:sp>
      <p:sp>
        <p:nvSpPr>
          <p:cNvPr id="21" name="Text 19"/>
          <p:cNvSpPr/>
          <p:nvPr/>
        </p:nvSpPr>
        <p:spPr>
          <a:xfrm>
            <a:off x="7244060" y="2988221"/>
            <a:ext cx="2051111" cy="45204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C9D3E0"/>
                </a:solidFill>
                <a:latin typeface="Instrument Sans" pitchFamily="34" charset="0"/>
                <a:ea typeface="Instrument Sans" pitchFamily="34" charset="-122"/>
                <a:cs typeface="Instrument Sans" pitchFamily="34" charset="-120"/>
              </a:rPr>
              <a:t>The FY 2026-27 budget takes effect.</a:t>
            </a:r>
            <a:endParaRPr lang="en-US" sz="1200" dirty="0"/>
          </a:p>
        </p:txBody>
      </p:sp>
      <p:sp>
        <p:nvSpPr>
          <p:cNvPr id="22" name="Shape 20"/>
          <p:cNvSpPr/>
          <p:nvPr/>
        </p:nvSpPr>
        <p:spPr>
          <a:xfrm>
            <a:off x="9387830" y="2148136"/>
            <a:ext cx="1991370" cy="0"/>
          </a:xfrm>
          <a:prstGeom prst="line">
            <a:avLst/>
          </a:prstGeom>
          <a:noFill/>
          <a:ln w="19050">
            <a:solidFill>
              <a:srgbClr val="C9A254"/>
            </a:solidFill>
            <a:prstDash val="solid"/>
          </a:ln>
        </p:spPr>
      </p:sp>
      <p:sp>
        <p:nvSpPr>
          <p:cNvPr id="23" name="Text 21"/>
          <p:cNvSpPr/>
          <p:nvPr/>
        </p:nvSpPr>
        <p:spPr>
          <a:xfrm>
            <a:off x="9387830" y="2335461"/>
            <a:ext cx="2051111" cy="25653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C9A254"/>
                </a:solidFill>
                <a:latin typeface="Geist Mono" pitchFamily="34" charset="0"/>
                <a:ea typeface="Geist Mono" pitchFamily="34" charset="-122"/>
                <a:cs typeface="Geist Mono" pitchFamily="34" charset="-120"/>
              </a:rPr>
              <a:t>NOV 3</a:t>
            </a:r>
            <a:endParaRPr lang="en-US" sz="1300" dirty="0"/>
          </a:p>
        </p:txBody>
      </p:sp>
      <p:sp>
        <p:nvSpPr>
          <p:cNvPr id="24" name="Text 22"/>
          <p:cNvSpPr/>
          <p:nvPr/>
        </p:nvSpPr>
        <p:spPr>
          <a:xfrm>
            <a:off x="9387830" y="2655491"/>
            <a:ext cx="2051111" cy="26923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F4EFE6"/>
                </a:solidFill>
                <a:latin typeface="Instrument Sans" pitchFamily="34" charset="0"/>
                <a:ea typeface="Instrument Sans" pitchFamily="34" charset="-122"/>
                <a:cs typeface="Instrument Sans" pitchFamily="34" charset="-120"/>
              </a:rPr>
              <a:t>Amendment 3 vote</a:t>
            </a:r>
            <a:endParaRPr lang="en-US" sz="1600" dirty="0"/>
          </a:p>
        </p:txBody>
      </p:sp>
      <p:sp>
        <p:nvSpPr>
          <p:cNvPr id="25" name="Text 23"/>
          <p:cNvSpPr/>
          <p:nvPr/>
        </p:nvSpPr>
        <p:spPr>
          <a:xfrm>
            <a:off x="9387830" y="2988221"/>
            <a:ext cx="2051111" cy="45204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C9D3E0"/>
                </a:solidFill>
                <a:latin typeface="Instrument Sans" pitchFamily="34" charset="0"/>
                <a:ea typeface="Instrument Sans" pitchFamily="34" charset="-122"/>
                <a:cs typeface="Instrument Sans" pitchFamily="34" charset="-120"/>
              </a:rPr>
              <a:t>The property tax measure needs 60% of voters to pass.</a:t>
            </a:r>
            <a:endParaRPr lang="en-US" sz="1200" dirty="0"/>
          </a:p>
        </p:txBody>
      </p:sp>
      <p:sp>
        <p:nvSpPr>
          <p:cNvPr id="26" name="Text 24"/>
          <p:cNvSpPr/>
          <p:nvPr/>
        </p:nvSpPr>
        <p:spPr>
          <a:xfrm>
            <a:off x="812800" y="3932982"/>
            <a:ext cx="10883392" cy="274290"/>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C9D3E0"/>
                </a:solidFill>
                <a:latin typeface="Instrument Sans" pitchFamily="34" charset="0"/>
                <a:ea typeface="Instrument Sans" pitchFamily="34" charset="-122"/>
                <a:cs typeface="Instrument Sans" pitchFamily="34" charset="-120"/>
              </a:rPr>
              <a:t>County workforce: </a:t>
            </a:r>
            <a:r>
              <a:rPr lang="en-US" sz="1400" b="1" dirty="0">
                <a:solidFill>
                  <a:srgbClr val="C9D3E0"/>
                </a:solidFill>
                <a:latin typeface="Instrument Sans" pitchFamily="34" charset="0"/>
                <a:ea typeface="Instrument Sans" pitchFamily="34" charset="-122"/>
                <a:cs typeface="Instrument Sans" pitchFamily="34" charset="-120"/>
              </a:rPr>
              <a:t>31,942 positions</a:t>
            </a:r>
            <a:r>
              <a:rPr lang="en-US" sz="1400" dirty="0">
                <a:solidFill>
                  <a:srgbClr val="C9D3E0"/>
                </a:solidFill>
                <a:latin typeface="Instrument Sans" pitchFamily="34" charset="0"/>
                <a:ea typeface="Instrument Sans" pitchFamily="34" charset="-122"/>
                <a:cs typeface="Instrument Sans" pitchFamily="34" charset="-120"/>
              </a:rPr>
              <a:t>, a net cut of 56.</a:t>
            </a:r>
            <a:endParaRPr lang="en-US" sz="1400" dirty="0"/>
          </a:p>
        </p:txBody>
      </p:sp>
      <p:sp>
        <p:nvSpPr>
          <p:cNvPr id="27" name="Text 25"/>
          <p:cNvSpPr/>
          <p:nvPr/>
        </p:nvSpPr>
        <p:spPr>
          <a:xfrm>
            <a:off x="812800" y="6238280"/>
            <a:ext cx="8502650" cy="238720"/>
          </a:xfrm>
          <a:prstGeom prst="rect">
            <a:avLst/>
          </a:prstGeom>
          <a:noFill/>
          <a:ln/>
        </p:spPr>
        <p:txBody>
          <a:bodyPr wrap="square" lIns="0" tIns="0" rIns="0" bIns="0" rtlCol="0" anchor="t">
            <a:normAutofit/>
          </a:bodyPr>
          <a:lstStyle/>
          <a:p>
            <a:pPr algn="l" indent="0" marL="0">
              <a:lnSpc>
                <a:spcPts val="1680"/>
              </a:lnSpc>
              <a:buNone/>
            </a:pPr>
            <a:r>
              <a:rPr lang="en-US" sz="1200" spc="100" kern="0" dirty="0">
                <a:solidFill>
                  <a:srgbClr val="96A7BE"/>
                </a:solidFill>
                <a:latin typeface="Geist Mono" pitchFamily="34" charset="0"/>
                <a:ea typeface="Geist Mono" pitchFamily="34" charset="-122"/>
                <a:cs typeface="Geist Mono" pitchFamily="34" charset="-120"/>
              </a:rPr>
              <a:t>STATURA · MIAMI-DADE FY 2026-27 BUDGET · STATUS AS OF SEPT 23, 2026</a:t>
            </a:r>
            <a:endParaRPr lang="en-US" sz="1200" dirty="0"/>
          </a:p>
        </p:txBody>
      </p:sp>
      <p:sp>
        <p:nvSpPr>
          <p:cNvPr id="28" name="Text 26"/>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96A7BE"/>
                </a:solidFill>
                <a:latin typeface="Geist Mono" pitchFamily="34" charset="0"/>
                <a:ea typeface="Geist Mono" pitchFamily="34" charset="-122"/>
                <a:cs typeface="Geist Mono" pitchFamily="34" charset="-120"/>
              </a:rPr>
              <a:t>04</a:t>
            </a:r>
            <a:endParaRPr lang="en-US" sz="1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4EFE6"/>
        </a:solidFill>
      </p:bgPr>
    </p:bg>
    <p:spTree>
      <p:nvGrpSpPr>
        <p:cNvPr id="1" name=""/>
        <p:cNvGrpSpPr/>
        <p:nvPr/>
      </p:nvGrpSpPr>
      <p:grpSpPr>
        <a:xfrm>
          <a:off x="0" y="0"/>
          <a:ext cx="0" cy="0"/>
          <a:chOff x="0" y="0"/>
          <a:chExt cx="0" cy="0"/>
        </a:xfrm>
      </p:grpSpPr>
      <p:sp>
        <p:nvSpPr>
          <p:cNvPr id="2" name="Shape 0"/>
          <p:cNvSpPr/>
          <p:nvPr/>
        </p:nvSpPr>
        <p:spPr>
          <a:xfrm>
            <a:off x="812800" y="609600"/>
            <a:ext cx="609600" cy="25400"/>
          </a:xfrm>
          <a:prstGeom prst="rect">
            <a:avLst/>
          </a:prstGeom>
          <a:solidFill>
            <a:srgbClr val="C9A254"/>
          </a:solidFill>
          <a:ln/>
        </p:spPr>
      </p:sp>
      <p:sp>
        <p:nvSpPr>
          <p:cNvPr id="3" name="Text 1"/>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spc="200" kern="0" dirty="0">
                <a:solidFill>
                  <a:srgbClr val="14233E"/>
                </a:solidFill>
                <a:latin typeface="Geist Mono" pitchFamily="34" charset="0"/>
                <a:ea typeface="Geist Mono" pitchFamily="34" charset="-122"/>
                <a:cs typeface="Geist Mono" pitchFamily="34" charset="-120"/>
              </a:rPr>
              <a:t>02 · HOW THE BUDGET BALANCED</a:t>
            </a:r>
            <a:endParaRPr lang="en-US" sz="1200" dirty="0"/>
          </a:p>
        </p:txBody>
      </p:sp>
      <p:sp>
        <p:nvSpPr>
          <p:cNvPr id="4" name="Text 2"/>
          <p:cNvSpPr/>
          <p:nvPr/>
        </p:nvSpPr>
        <p:spPr>
          <a:xfrm>
            <a:off x="812800" y="1280120"/>
            <a:ext cx="10883392" cy="1031180"/>
          </a:xfrm>
          <a:prstGeom prst="rect">
            <a:avLst/>
          </a:prstGeom>
          <a:noFill/>
          <a:ln/>
        </p:spPr>
        <p:txBody>
          <a:bodyPr wrap="square" lIns="0" tIns="0" rIns="0" bIns="0" rtlCol="0" anchor="t">
            <a:normAutofit/>
          </a:bodyPr>
          <a:lstStyle/>
          <a:p>
            <a:pPr algn="l" indent="0" marL="0">
              <a:lnSpc>
                <a:spcPts val="3960"/>
              </a:lnSpc>
              <a:buNone/>
            </a:pPr>
            <a:r>
              <a:rPr lang="en-US" sz="3600" dirty="0">
                <a:solidFill>
                  <a:srgbClr val="14233E"/>
                </a:solidFill>
                <a:latin typeface="Gloock" pitchFamily="34" charset="0"/>
                <a:ea typeface="Gloock" pitchFamily="34" charset="-122"/>
                <a:cs typeface="Gloock" pitchFamily="34" charset="-120"/>
              </a:rPr>
              <a:t>The county closed the gap with cuts, vacancies and reserves.</a:t>
            </a:r>
            <a:endParaRPr lang="en-US" sz="3600" dirty="0"/>
          </a:p>
        </p:txBody>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825500" y="2552601"/>
          <a:ext cx="5590431" cy="2941141"/>
        </p:xfrm>
        <a:graphic>
          <a:graphicData uri="http://schemas.openxmlformats.org/drawingml/2006/table">
            <a:tbl>
              <a:tblPr/>
              <a:tblGrid>
                <a:gridCol w="4025110"/>
                <a:gridCol w="1565321"/>
              </a:tblGrid>
              <a:tr h="490190">
                <a:tc>
                  <a:txBody>
                    <a:bodyPr/>
                    <a:lstStyle/>
                    <a:p>
                      <a:pPr indent="0" marL="0">
                        <a:lnSpc>
                          <a:spcPts val="1960"/>
                        </a:lnSpc>
                        <a:buNone/>
                      </a:pPr>
                      <a:r>
                        <a:rPr lang="en-US" sz="1400" b="1" dirty="0">
                          <a:solidFill>
                            <a:srgbClr val="14233E"/>
                          </a:solidFill>
                          <a:latin typeface="Instrument Sans" pitchFamily="34" charset="0"/>
                          <a:ea typeface="Instrument Sans" pitchFamily="34" charset="-122"/>
                          <a:cs typeface="Instrument Sans" pitchFamily="34" charset="-120"/>
                        </a:rPr>
                        <a:t>How the county balanced it</a:t>
                      </a:r>
                      <a:endParaRPr lang="en-US" sz="1400" dirty="0">
                        <a:latin typeface="Instrument Sans" charset="0"/>
                        <a:ea typeface="Instrument Sans" charset="0"/>
                        <a:cs typeface="Instrument Sans" charset="0"/>
                      </a:endParaRPr>
                    </a:p>
                  </a:txBody>
                  <a:tcPr marL="127000" marR="127000" marT="114300" marB="114300" anchor="t">
                    <a:lnL w="12700" cap="flat" cmpd="sng" algn="ctr">
                      <a:solidFill>
                        <a:srgbClr val="C3BFB8"/>
                      </a:solidFill>
                      <a:prstDash val="solid"/>
                      <a:round/>
                      <a:headEnd type="none" w="med" len="med"/>
                      <a:tailEnd type="none" w="med" len="med"/>
                    </a:lnL>
                    <a:lnR w="12700" cap="flat" cmpd="sng" algn="ctr">
                      <a:solidFill>
                        <a:srgbClr val="BFBAAE"/>
                      </a:solidFill>
                      <a:prstDash val="solid"/>
                      <a:round/>
                      <a:headEnd type="none" w="med" len="med"/>
                      <a:tailEnd type="none" w="med" len="med"/>
                    </a:lnR>
                    <a:lnT w="12700" cap="flat" cmpd="sng" algn="ctr">
                      <a:solidFill>
                        <a:srgbClr val="C3BFB8"/>
                      </a:solidFill>
                      <a:prstDash val="solid"/>
                      <a:round/>
                      <a:headEnd type="none" w="med" len="med"/>
                      <a:tailEnd type="none" w="med" len="med"/>
                    </a:lnT>
                    <a:lnB w="12700" cap="flat" cmpd="sng" algn="ctr">
                      <a:solidFill>
                        <a:srgbClr val="BFBAAE"/>
                      </a:solidFill>
                      <a:prstDash val="solid"/>
                      <a:round/>
                      <a:headEnd type="none" w="med" len="med"/>
                      <a:tailEnd type="none" w="med" len="med"/>
                    </a:lnB>
                    <a:solidFill>
                      <a:srgbClr val="EFE9DA"/>
                    </a:solidFill>
                  </a:tcPr>
                </a:tc>
                <a:tc>
                  <a:txBody>
                    <a:bodyPr/>
                    <a:lstStyle/>
                    <a:p>
                      <a:pPr indent="0" marL="0">
                        <a:lnSpc>
                          <a:spcPts val="1960"/>
                        </a:lnSpc>
                        <a:buNone/>
                      </a:pPr>
                      <a:r>
                        <a:rPr lang="en-US" sz="1400" b="1" dirty="0">
                          <a:solidFill>
                            <a:srgbClr val="14233E"/>
                          </a:solidFill>
                          <a:latin typeface="Instrument Sans" pitchFamily="34" charset="0"/>
                          <a:ea typeface="Instrument Sans" pitchFamily="34" charset="-122"/>
                          <a:cs typeface="Instrument Sans" pitchFamily="34" charset="-120"/>
                        </a:rPr>
                        <a:t>Amount</a:t>
                      </a:r>
                      <a:endParaRPr lang="en-US" sz="1400" dirty="0">
                        <a:latin typeface="Instrument Sans" charset="0"/>
                        <a:ea typeface="Instrument Sans" charset="0"/>
                        <a:cs typeface="Instrument Sans" charset="0"/>
                      </a:endParaRPr>
                    </a:p>
                  </a:txBody>
                  <a:tcPr marL="127000" marR="127000" marT="114300" marB="114300" anchor="t">
                    <a:lnL w="12700" cap="flat" cmpd="sng" algn="ctr">
                      <a:solidFill>
                        <a:srgbClr val="BFBAAE"/>
                      </a:solidFill>
                      <a:prstDash val="solid"/>
                      <a:round/>
                      <a:headEnd type="none" w="med" len="med"/>
                      <a:tailEnd type="none" w="med" len="med"/>
                    </a:lnL>
                    <a:lnR w="12700" cap="flat" cmpd="sng" algn="ctr">
                      <a:solidFill>
                        <a:srgbClr val="BFBAAE"/>
                      </a:solidFill>
                      <a:prstDash val="solid"/>
                      <a:round/>
                      <a:headEnd type="none" w="med" len="med"/>
                      <a:tailEnd type="none" w="med" len="med"/>
                    </a:lnR>
                    <a:lnT w="12700" cap="flat" cmpd="sng" algn="ctr">
                      <a:solidFill>
                        <a:srgbClr val="C3BFB8"/>
                      </a:solidFill>
                      <a:prstDash val="solid"/>
                      <a:round/>
                      <a:headEnd type="none" w="med" len="med"/>
                      <a:tailEnd type="none" w="med" len="med"/>
                    </a:lnT>
                    <a:lnB w="12700" cap="flat" cmpd="sng" algn="ctr">
                      <a:solidFill>
                        <a:srgbClr val="BFBAAE"/>
                      </a:solidFill>
                      <a:prstDash val="solid"/>
                      <a:round/>
                      <a:headEnd type="none" w="med" len="med"/>
                      <a:tailEnd type="none" w="med" len="med"/>
                    </a:lnB>
                    <a:solidFill>
                      <a:srgbClr val="EFE9DA"/>
                    </a:solidFill>
                  </a:tcPr>
                </a:tc>
              </a:tr>
              <a:tr h="490190">
                <a:tc>
                  <a:txBody>
                    <a:bodyPr/>
                    <a:lstStyle/>
                    <a:p>
                      <a:pPr indent="0" marL="0">
                        <a:lnSpc>
                          <a:spcPts val="1960"/>
                        </a:lnSpc>
                        <a:buNone/>
                      </a:pPr>
                      <a:r>
                        <a:rPr lang="en-US" sz="1400" dirty="0">
                          <a:solidFill>
                            <a:srgbClr val="14233E"/>
                          </a:solidFill>
                          <a:latin typeface="Instrument Sans" pitchFamily="34" charset="0"/>
                          <a:ea typeface="Instrument Sans" pitchFamily="34" charset="-122"/>
                          <a:cs typeface="Instrument Sans" pitchFamily="34" charset="-120"/>
                        </a:rPr>
                        <a:t>Department cuts</a:t>
                      </a:r>
                      <a:endParaRPr lang="en-US" sz="1400" dirty="0">
                        <a:latin typeface="Instrument Sans" charset="0"/>
                        <a:ea typeface="Instrument Sans" charset="0"/>
                        <a:cs typeface="Instrument Sans" charset="0"/>
                      </a:endParaRPr>
                    </a:p>
                  </a:txBody>
                  <a:tcPr marL="127000" marR="127000" marT="114300" marB="114300" anchor="t">
                    <a:lnL w="12700" cap="flat" cmpd="sng" algn="ctr">
                      <a:solidFill>
                        <a:srgbClr val="C3BFB8"/>
                      </a:solidFill>
                      <a:prstDash val="solid"/>
                      <a:round/>
                      <a:headEnd type="none" w="med" len="med"/>
                      <a:tailEnd type="none" w="med" len="med"/>
                    </a:lnL>
                    <a:lnR w="12700" cap="flat" cmpd="sng" algn="ctr">
                      <a:solidFill>
                        <a:srgbClr val="C3BFB8"/>
                      </a:solidFill>
                      <a:prstDash val="solid"/>
                      <a:round/>
                      <a:headEnd type="none" w="med" len="med"/>
                      <a:tailEnd type="none" w="med" len="med"/>
                    </a:lnR>
                    <a:lnT w="12700" cap="flat" cmpd="sng" algn="ctr">
                      <a:solidFill>
                        <a:srgbClr val="BFBAAE"/>
                      </a:solidFill>
                      <a:prstDash val="solid"/>
                      <a:round/>
                      <a:headEnd type="none" w="med" len="med"/>
                      <a:tailEnd type="none" w="med" len="med"/>
                    </a:lnT>
                    <a:lnB w="12700" cap="flat" cmpd="sng" algn="ctr">
                      <a:solidFill>
                        <a:srgbClr val="C3BFB8"/>
                      </a:solidFill>
                      <a:prstDash val="solid"/>
                      <a:round/>
                      <a:headEnd type="none" w="med" len="med"/>
                      <a:tailEnd type="none" w="med" len="med"/>
                    </a:lnB>
                  </a:tcPr>
                </a:tc>
                <a:tc>
                  <a:txBody>
                    <a:bodyPr/>
                    <a:lstStyle/>
                    <a:p>
                      <a:pPr indent="0" marL="0">
                        <a:lnSpc>
                          <a:spcPts val="1960"/>
                        </a:lnSpc>
                        <a:buNone/>
                      </a:pPr>
                      <a:r>
                        <a:rPr lang="en-US" sz="1400" dirty="0">
                          <a:solidFill>
                            <a:srgbClr val="14233E"/>
                          </a:solidFill>
                          <a:latin typeface="Instrument Sans" pitchFamily="34" charset="0"/>
                          <a:ea typeface="Instrument Sans" pitchFamily="34" charset="-122"/>
                          <a:cs typeface="Instrument Sans" pitchFamily="34" charset="-120"/>
                        </a:rPr>
                        <a:t>$79M</a:t>
                      </a:r>
                      <a:endParaRPr lang="en-US" sz="1400" dirty="0">
                        <a:latin typeface="Instrument Sans" charset="0"/>
                        <a:ea typeface="Instrument Sans" charset="0"/>
                        <a:cs typeface="Instrument Sans" charset="0"/>
                      </a:endParaRPr>
                    </a:p>
                  </a:txBody>
                  <a:tcPr marL="127000" marR="127000" marT="114300" marB="114300" anchor="t">
                    <a:lnL w="12700" cap="flat" cmpd="sng" algn="ctr">
                      <a:solidFill>
                        <a:srgbClr val="C3BFB8"/>
                      </a:solidFill>
                      <a:prstDash val="solid"/>
                      <a:round/>
                      <a:headEnd type="none" w="med" len="med"/>
                      <a:tailEnd type="none" w="med" len="med"/>
                    </a:lnL>
                    <a:lnR w="12700" cap="flat" cmpd="sng" algn="ctr">
                      <a:solidFill>
                        <a:srgbClr val="C3BFB8"/>
                      </a:solidFill>
                      <a:prstDash val="solid"/>
                      <a:round/>
                      <a:headEnd type="none" w="med" len="med"/>
                      <a:tailEnd type="none" w="med" len="med"/>
                    </a:lnR>
                    <a:lnT w="12700" cap="flat" cmpd="sng" algn="ctr">
                      <a:solidFill>
                        <a:srgbClr val="BFBAAE"/>
                      </a:solidFill>
                      <a:prstDash val="solid"/>
                      <a:round/>
                      <a:headEnd type="none" w="med" len="med"/>
                      <a:tailEnd type="none" w="med" len="med"/>
                    </a:lnT>
                    <a:lnB w="12700" cap="flat" cmpd="sng" algn="ctr">
                      <a:solidFill>
                        <a:srgbClr val="C3BFB8"/>
                      </a:solidFill>
                      <a:prstDash val="solid"/>
                      <a:round/>
                      <a:headEnd type="none" w="med" len="med"/>
                      <a:tailEnd type="none" w="med" len="med"/>
                    </a:lnB>
                  </a:tcPr>
                </a:tc>
              </a:tr>
              <a:tr h="490190">
                <a:tc>
                  <a:txBody>
                    <a:bodyPr/>
                    <a:lstStyle/>
                    <a:p>
                      <a:pPr indent="0" marL="0">
                        <a:lnSpc>
                          <a:spcPts val="1960"/>
                        </a:lnSpc>
                        <a:buNone/>
                      </a:pPr>
                      <a:r>
                        <a:rPr lang="en-US" sz="1400" dirty="0">
                          <a:solidFill>
                            <a:srgbClr val="14233E"/>
                          </a:solidFill>
                          <a:latin typeface="Instrument Sans" pitchFamily="34" charset="0"/>
                          <a:ea typeface="Instrument Sans" pitchFamily="34" charset="-122"/>
                          <a:cs typeface="Instrument Sans" pitchFamily="34" charset="-120"/>
                        </a:rPr>
                        <a:t>Vacant general fund positions eliminated</a:t>
                      </a:r>
                      <a:endParaRPr lang="en-US" sz="1400" dirty="0">
                        <a:latin typeface="Instrument Sans" charset="0"/>
                        <a:ea typeface="Instrument Sans" charset="0"/>
                        <a:cs typeface="Instrument Sans" charset="0"/>
                      </a:endParaRPr>
                    </a:p>
                  </a:txBody>
                  <a:tcPr marL="127000" marR="127000" marT="114300" marB="114300" anchor="t">
                    <a:lnL w="12700" cap="flat" cmpd="sng" algn="ctr">
                      <a:solidFill>
                        <a:srgbClr val="C3BFB8"/>
                      </a:solidFill>
                      <a:prstDash val="solid"/>
                      <a:round/>
                      <a:headEnd type="none" w="med" len="med"/>
                      <a:tailEnd type="none" w="med" len="med"/>
                    </a:lnL>
                    <a:lnR w="12700" cap="flat" cmpd="sng" algn="ctr">
                      <a:solidFill>
                        <a:srgbClr val="C3BFB8"/>
                      </a:solidFill>
                      <a:prstDash val="solid"/>
                      <a:round/>
                      <a:headEnd type="none" w="med" len="med"/>
                      <a:tailEnd type="none" w="med" len="med"/>
                    </a:lnR>
                    <a:lnT w="12700" cap="flat" cmpd="sng" algn="ctr">
                      <a:solidFill>
                        <a:srgbClr val="C3BFB8"/>
                      </a:solidFill>
                      <a:prstDash val="solid"/>
                      <a:round/>
                      <a:headEnd type="none" w="med" len="med"/>
                      <a:tailEnd type="none" w="med" len="med"/>
                    </a:lnT>
                    <a:lnB w="12700" cap="flat" cmpd="sng" algn="ctr">
                      <a:solidFill>
                        <a:srgbClr val="C3BFB8"/>
                      </a:solidFill>
                      <a:prstDash val="solid"/>
                      <a:round/>
                      <a:headEnd type="none" w="med" len="med"/>
                      <a:tailEnd type="none" w="med" len="med"/>
                    </a:lnB>
                  </a:tcPr>
                </a:tc>
                <a:tc>
                  <a:txBody>
                    <a:bodyPr/>
                    <a:lstStyle/>
                    <a:p>
                      <a:pPr indent="0" marL="0">
                        <a:lnSpc>
                          <a:spcPts val="1960"/>
                        </a:lnSpc>
                        <a:buNone/>
                      </a:pPr>
                      <a:r>
                        <a:rPr lang="en-US" sz="1400" dirty="0">
                          <a:solidFill>
                            <a:srgbClr val="14233E"/>
                          </a:solidFill>
                          <a:latin typeface="Instrument Sans" pitchFamily="34" charset="0"/>
                          <a:ea typeface="Instrument Sans" pitchFamily="34" charset="-122"/>
                          <a:cs typeface="Instrument Sans" pitchFamily="34" charset="-120"/>
                        </a:rPr>
                        <a:t>419 jobs</a:t>
                      </a:r>
                      <a:endParaRPr lang="en-US" sz="1400" dirty="0">
                        <a:latin typeface="Instrument Sans" charset="0"/>
                        <a:ea typeface="Instrument Sans" charset="0"/>
                        <a:cs typeface="Instrument Sans" charset="0"/>
                      </a:endParaRPr>
                    </a:p>
                  </a:txBody>
                  <a:tcPr marL="127000" marR="127000" marT="114300" marB="114300" anchor="t">
                    <a:lnL w="12700" cap="flat" cmpd="sng" algn="ctr">
                      <a:solidFill>
                        <a:srgbClr val="C3BFB8"/>
                      </a:solidFill>
                      <a:prstDash val="solid"/>
                      <a:round/>
                      <a:headEnd type="none" w="med" len="med"/>
                      <a:tailEnd type="none" w="med" len="med"/>
                    </a:lnL>
                    <a:lnR w="12700" cap="flat" cmpd="sng" algn="ctr">
                      <a:solidFill>
                        <a:srgbClr val="C3BFB8"/>
                      </a:solidFill>
                      <a:prstDash val="solid"/>
                      <a:round/>
                      <a:headEnd type="none" w="med" len="med"/>
                      <a:tailEnd type="none" w="med" len="med"/>
                    </a:lnR>
                    <a:lnT w="12700" cap="flat" cmpd="sng" algn="ctr">
                      <a:solidFill>
                        <a:srgbClr val="C3BFB8"/>
                      </a:solidFill>
                      <a:prstDash val="solid"/>
                      <a:round/>
                      <a:headEnd type="none" w="med" len="med"/>
                      <a:tailEnd type="none" w="med" len="med"/>
                    </a:lnT>
                    <a:lnB w="12700" cap="flat" cmpd="sng" algn="ctr">
                      <a:solidFill>
                        <a:srgbClr val="C3BFB8"/>
                      </a:solidFill>
                      <a:prstDash val="solid"/>
                      <a:round/>
                      <a:headEnd type="none" w="med" len="med"/>
                      <a:tailEnd type="none" w="med" len="med"/>
                    </a:lnB>
                  </a:tcPr>
                </a:tc>
              </a:tr>
              <a:tr h="490190">
                <a:tc>
                  <a:txBody>
                    <a:bodyPr/>
                    <a:lstStyle/>
                    <a:p>
                      <a:pPr indent="0" marL="0">
                        <a:lnSpc>
                          <a:spcPts val="1960"/>
                        </a:lnSpc>
                        <a:buNone/>
                      </a:pPr>
                      <a:r>
                        <a:rPr lang="en-US" sz="1400" dirty="0">
                          <a:solidFill>
                            <a:srgbClr val="14233E"/>
                          </a:solidFill>
                          <a:latin typeface="Instrument Sans" pitchFamily="34" charset="0"/>
                          <a:ea typeface="Instrument Sans" pitchFamily="34" charset="-122"/>
                          <a:cs typeface="Instrument Sans" pitchFamily="34" charset="-120"/>
                        </a:rPr>
                        <a:t>Transit reserve (TIID) moved to bus service</a:t>
                      </a:r>
                      <a:endParaRPr lang="en-US" sz="1400" dirty="0">
                        <a:latin typeface="Instrument Sans" charset="0"/>
                        <a:ea typeface="Instrument Sans" charset="0"/>
                        <a:cs typeface="Instrument Sans" charset="0"/>
                      </a:endParaRPr>
                    </a:p>
                  </a:txBody>
                  <a:tcPr marL="127000" marR="127000" marT="114300" marB="114300" anchor="t">
                    <a:lnL w="12700" cap="flat" cmpd="sng" algn="ctr">
                      <a:solidFill>
                        <a:srgbClr val="C3BFB8"/>
                      </a:solidFill>
                      <a:prstDash val="solid"/>
                      <a:round/>
                      <a:headEnd type="none" w="med" len="med"/>
                      <a:tailEnd type="none" w="med" len="med"/>
                    </a:lnL>
                    <a:lnR w="12700" cap="flat" cmpd="sng" algn="ctr">
                      <a:solidFill>
                        <a:srgbClr val="C3BFB8"/>
                      </a:solidFill>
                      <a:prstDash val="solid"/>
                      <a:round/>
                      <a:headEnd type="none" w="med" len="med"/>
                      <a:tailEnd type="none" w="med" len="med"/>
                    </a:lnR>
                    <a:lnT w="12700" cap="flat" cmpd="sng" algn="ctr">
                      <a:solidFill>
                        <a:srgbClr val="C3BFB8"/>
                      </a:solidFill>
                      <a:prstDash val="solid"/>
                      <a:round/>
                      <a:headEnd type="none" w="med" len="med"/>
                      <a:tailEnd type="none" w="med" len="med"/>
                    </a:lnT>
                    <a:lnB w="12700" cap="flat" cmpd="sng" algn="ctr">
                      <a:solidFill>
                        <a:srgbClr val="C3BFB8"/>
                      </a:solidFill>
                      <a:prstDash val="solid"/>
                      <a:round/>
                      <a:headEnd type="none" w="med" len="med"/>
                      <a:tailEnd type="none" w="med" len="med"/>
                    </a:lnB>
                  </a:tcPr>
                </a:tc>
                <a:tc>
                  <a:txBody>
                    <a:bodyPr/>
                    <a:lstStyle/>
                    <a:p>
                      <a:pPr indent="0" marL="0">
                        <a:lnSpc>
                          <a:spcPts val="1960"/>
                        </a:lnSpc>
                        <a:buNone/>
                      </a:pPr>
                      <a:r>
                        <a:rPr lang="en-US" sz="1400" dirty="0">
                          <a:solidFill>
                            <a:srgbClr val="14233E"/>
                          </a:solidFill>
                          <a:latin typeface="Instrument Sans" pitchFamily="34" charset="0"/>
                          <a:ea typeface="Instrument Sans" pitchFamily="34" charset="-122"/>
                          <a:cs typeface="Instrument Sans" pitchFamily="34" charset="-120"/>
                        </a:rPr>
                        <a:t>$89M</a:t>
                      </a:r>
                      <a:endParaRPr lang="en-US" sz="1400" dirty="0">
                        <a:latin typeface="Instrument Sans" charset="0"/>
                        <a:ea typeface="Instrument Sans" charset="0"/>
                        <a:cs typeface="Instrument Sans" charset="0"/>
                      </a:endParaRPr>
                    </a:p>
                  </a:txBody>
                  <a:tcPr marL="127000" marR="127000" marT="114300" marB="114300" anchor="t">
                    <a:lnL w="12700" cap="flat" cmpd="sng" algn="ctr">
                      <a:solidFill>
                        <a:srgbClr val="C3BFB8"/>
                      </a:solidFill>
                      <a:prstDash val="solid"/>
                      <a:round/>
                      <a:headEnd type="none" w="med" len="med"/>
                      <a:tailEnd type="none" w="med" len="med"/>
                    </a:lnL>
                    <a:lnR w="12700" cap="flat" cmpd="sng" algn="ctr">
                      <a:solidFill>
                        <a:srgbClr val="C3BFB8"/>
                      </a:solidFill>
                      <a:prstDash val="solid"/>
                      <a:round/>
                      <a:headEnd type="none" w="med" len="med"/>
                      <a:tailEnd type="none" w="med" len="med"/>
                    </a:lnR>
                    <a:lnT w="12700" cap="flat" cmpd="sng" algn="ctr">
                      <a:solidFill>
                        <a:srgbClr val="C3BFB8"/>
                      </a:solidFill>
                      <a:prstDash val="solid"/>
                      <a:round/>
                      <a:headEnd type="none" w="med" len="med"/>
                      <a:tailEnd type="none" w="med" len="med"/>
                    </a:lnT>
                    <a:lnB w="12700" cap="flat" cmpd="sng" algn="ctr">
                      <a:solidFill>
                        <a:srgbClr val="C3BFB8"/>
                      </a:solidFill>
                      <a:prstDash val="solid"/>
                      <a:round/>
                      <a:headEnd type="none" w="med" len="med"/>
                      <a:tailEnd type="none" w="med" len="med"/>
                    </a:lnB>
                  </a:tcPr>
                </a:tc>
              </a:tr>
              <a:tr h="490190">
                <a:tc>
                  <a:txBody>
                    <a:bodyPr/>
                    <a:lstStyle/>
                    <a:p>
                      <a:pPr indent="0" marL="0">
                        <a:lnSpc>
                          <a:spcPts val="1960"/>
                        </a:lnSpc>
                        <a:buNone/>
                      </a:pPr>
                      <a:r>
                        <a:rPr lang="en-US" sz="1400" dirty="0">
                          <a:solidFill>
                            <a:srgbClr val="14233E"/>
                          </a:solidFill>
                          <a:latin typeface="Instrument Sans" pitchFamily="34" charset="0"/>
                          <a:ea typeface="Instrument Sans" pitchFamily="34" charset="-122"/>
                          <a:cs typeface="Instrument Sans" pitchFamily="34" charset="-120"/>
                        </a:rPr>
                        <a:t>Efficiency savings carried over (WISE305)</a:t>
                      </a:r>
                      <a:endParaRPr lang="en-US" sz="1400" dirty="0">
                        <a:latin typeface="Instrument Sans" charset="0"/>
                        <a:ea typeface="Instrument Sans" charset="0"/>
                        <a:cs typeface="Instrument Sans" charset="0"/>
                      </a:endParaRPr>
                    </a:p>
                  </a:txBody>
                  <a:tcPr marL="127000" marR="127000" marT="114300" marB="114300" anchor="t">
                    <a:lnL w="12700" cap="flat" cmpd="sng" algn="ctr">
                      <a:solidFill>
                        <a:srgbClr val="C3BFB8"/>
                      </a:solidFill>
                      <a:prstDash val="solid"/>
                      <a:round/>
                      <a:headEnd type="none" w="med" len="med"/>
                      <a:tailEnd type="none" w="med" len="med"/>
                    </a:lnL>
                    <a:lnR w="12700" cap="flat" cmpd="sng" algn="ctr">
                      <a:solidFill>
                        <a:srgbClr val="C3BFB8"/>
                      </a:solidFill>
                      <a:prstDash val="solid"/>
                      <a:round/>
                      <a:headEnd type="none" w="med" len="med"/>
                      <a:tailEnd type="none" w="med" len="med"/>
                    </a:lnR>
                    <a:lnT w="12700" cap="flat" cmpd="sng" algn="ctr">
                      <a:solidFill>
                        <a:srgbClr val="C3BFB8"/>
                      </a:solidFill>
                      <a:prstDash val="solid"/>
                      <a:round/>
                      <a:headEnd type="none" w="med" len="med"/>
                      <a:tailEnd type="none" w="med" len="med"/>
                    </a:lnT>
                    <a:lnB w="12700" cap="flat" cmpd="sng" algn="ctr">
                      <a:solidFill>
                        <a:srgbClr val="C3BFB8"/>
                      </a:solidFill>
                      <a:prstDash val="solid"/>
                      <a:round/>
                      <a:headEnd type="none" w="med" len="med"/>
                      <a:tailEnd type="none" w="med" len="med"/>
                    </a:lnB>
                  </a:tcPr>
                </a:tc>
                <a:tc>
                  <a:txBody>
                    <a:bodyPr/>
                    <a:lstStyle/>
                    <a:p>
                      <a:pPr indent="0" marL="0">
                        <a:lnSpc>
                          <a:spcPts val="1960"/>
                        </a:lnSpc>
                        <a:buNone/>
                      </a:pPr>
                      <a:r>
                        <a:rPr lang="en-US" sz="1400" dirty="0">
                          <a:solidFill>
                            <a:srgbClr val="14233E"/>
                          </a:solidFill>
                          <a:latin typeface="Instrument Sans" pitchFamily="34" charset="0"/>
                          <a:ea typeface="Instrument Sans" pitchFamily="34" charset="-122"/>
                          <a:cs typeface="Instrument Sans" pitchFamily="34" charset="-120"/>
                        </a:rPr>
                        <a:t>$42M</a:t>
                      </a:r>
                      <a:endParaRPr lang="en-US" sz="1400" dirty="0">
                        <a:latin typeface="Instrument Sans" charset="0"/>
                        <a:ea typeface="Instrument Sans" charset="0"/>
                        <a:cs typeface="Instrument Sans" charset="0"/>
                      </a:endParaRPr>
                    </a:p>
                  </a:txBody>
                  <a:tcPr marL="127000" marR="127000" marT="114300" marB="114300" anchor="t">
                    <a:lnL w="12700" cap="flat" cmpd="sng" algn="ctr">
                      <a:solidFill>
                        <a:srgbClr val="C3BFB8"/>
                      </a:solidFill>
                      <a:prstDash val="solid"/>
                      <a:round/>
                      <a:headEnd type="none" w="med" len="med"/>
                      <a:tailEnd type="none" w="med" len="med"/>
                    </a:lnL>
                    <a:lnR w="12700" cap="flat" cmpd="sng" algn="ctr">
                      <a:solidFill>
                        <a:srgbClr val="C3BFB8"/>
                      </a:solidFill>
                      <a:prstDash val="solid"/>
                      <a:round/>
                      <a:headEnd type="none" w="med" len="med"/>
                      <a:tailEnd type="none" w="med" len="med"/>
                    </a:lnR>
                    <a:lnT w="12700" cap="flat" cmpd="sng" algn="ctr">
                      <a:solidFill>
                        <a:srgbClr val="C3BFB8"/>
                      </a:solidFill>
                      <a:prstDash val="solid"/>
                      <a:round/>
                      <a:headEnd type="none" w="med" len="med"/>
                      <a:tailEnd type="none" w="med" len="med"/>
                    </a:lnT>
                    <a:lnB w="12700" cap="flat" cmpd="sng" algn="ctr">
                      <a:solidFill>
                        <a:srgbClr val="C3BFB8"/>
                      </a:solidFill>
                      <a:prstDash val="solid"/>
                      <a:round/>
                      <a:headEnd type="none" w="med" len="med"/>
                      <a:tailEnd type="none" w="med" len="med"/>
                    </a:lnB>
                  </a:tcPr>
                </a:tc>
              </a:tr>
              <a:tr h="490190">
                <a:tc>
                  <a:txBody>
                    <a:bodyPr/>
                    <a:lstStyle/>
                    <a:p>
                      <a:pPr indent="0" marL="0">
                        <a:lnSpc>
                          <a:spcPts val="1960"/>
                        </a:lnSpc>
                        <a:buNone/>
                      </a:pPr>
                      <a:r>
                        <a:rPr lang="en-US" sz="1400" dirty="0">
                          <a:solidFill>
                            <a:srgbClr val="14233E"/>
                          </a:solidFill>
                          <a:latin typeface="Instrument Sans" pitchFamily="34" charset="0"/>
                          <a:ea typeface="Instrument Sans" pitchFamily="34" charset="-122"/>
                          <a:cs typeface="Instrument Sans" pitchFamily="34" charset="-120"/>
                        </a:rPr>
                        <a:t>Extra FY 2025-26 revenue</a:t>
                      </a:r>
                      <a:endParaRPr lang="en-US" sz="1400" dirty="0">
                        <a:latin typeface="Instrument Sans" charset="0"/>
                        <a:ea typeface="Instrument Sans" charset="0"/>
                        <a:cs typeface="Instrument Sans" charset="0"/>
                      </a:endParaRPr>
                    </a:p>
                  </a:txBody>
                  <a:tcPr marL="127000" marR="127000" marT="114300" marB="114300" anchor="t">
                    <a:lnL w="12700" cap="flat" cmpd="sng" algn="ctr">
                      <a:solidFill>
                        <a:srgbClr val="C3BFB8"/>
                      </a:solidFill>
                      <a:prstDash val="solid"/>
                      <a:round/>
                      <a:headEnd type="none" w="med" len="med"/>
                      <a:tailEnd type="none" w="med" len="med"/>
                    </a:lnL>
                    <a:lnR w="12700" cap="flat" cmpd="sng" algn="ctr">
                      <a:solidFill>
                        <a:srgbClr val="C3BFB8"/>
                      </a:solidFill>
                      <a:prstDash val="solid"/>
                      <a:round/>
                      <a:headEnd type="none" w="med" len="med"/>
                      <a:tailEnd type="none" w="med" len="med"/>
                    </a:lnR>
                    <a:lnT w="12700" cap="flat" cmpd="sng" algn="ctr">
                      <a:solidFill>
                        <a:srgbClr val="C3BFB8"/>
                      </a:solidFill>
                      <a:prstDash val="solid"/>
                      <a:round/>
                      <a:headEnd type="none" w="med" len="med"/>
                      <a:tailEnd type="none" w="med" len="med"/>
                    </a:lnT>
                    <a:lnB w="12700" cap="flat" cmpd="sng" algn="ctr">
                      <a:solidFill>
                        <a:srgbClr val="C3BFB8"/>
                      </a:solidFill>
                      <a:prstDash val="solid"/>
                      <a:round/>
                      <a:headEnd type="none" w="med" len="med"/>
                      <a:tailEnd type="none" w="med" len="med"/>
                    </a:lnB>
                  </a:tcPr>
                </a:tc>
                <a:tc>
                  <a:txBody>
                    <a:bodyPr/>
                    <a:lstStyle/>
                    <a:p>
                      <a:pPr indent="0" marL="0">
                        <a:lnSpc>
                          <a:spcPts val="1960"/>
                        </a:lnSpc>
                        <a:buNone/>
                      </a:pPr>
                      <a:r>
                        <a:rPr lang="en-US" sz="1400" dirty="0">
                          <a:solidFill>
                            <a:srgbClr val="14233E"/>
                          </a:solidFill>
                          <a:latin typeface="Instrument Sans" pitchFamily="34" charset="0"/>
                          <a:ea typeface="Instrument Sans" pitchFamily="34" charset="-122"/>
                          <a:cs typeface="Instrument Sans" pitchFamily="34" charset="-120"/>
                        </a:rPr>
                        <a:t>$40.8M</a:t>
                      </a:r>
                      <a:endParaRPr lang="en-US" sz="1400" dirty="0">
                        <a:latin typeface="Instrument Sans" charset="0"/>
                        <a:ea typeface="Instrument Sans" charset="0"/>
                        <a:cs typeface="Instrument Sans" charset="0"/>
                      </a:endParaRPr>
                    </a:p>
                  </a:txBody>
                  <a:tcPr marL="127000" marR="127000" marT="114300" marB="114300" anchor="t">
                    <a:lnL w="12700" cap="flat" cmpd="sng" algn="ctr">
                      <a:solidFill>
                        <a:srgbClr val="C3BFB8"/>
                      </a:solidFill>
                      <a:prstDash val="solid"/>
                      <a:round/>
                      <a:headEnd type="none" w="med" len="med"/>
                      <a:tailEnd type="none" w="med" len="med"/>
                    </a:lnL>
                    <a:lnR w="12700" cap="flat" cmpd="sng" algn="ctr">
                      <a:solidFill>
                        <a:srgbClr val="C3BFB8"/>
                      </a:solidFill>
                      <a:prstDash val="solid"/>
                      <a:round/>
                      <a:headEnd type="none" w="med" len="med"/>
                      <a:tailEnd type="none" w="med" len="med"/>
                    </a:lnR>
                    <a:lnT w="12700" cap="flat" cmpd="sng" algn="ctr">
                      <a:solidFill>
                        <a:srgbClr val="C3BFB8"/>
                      </a:solidFill>
                      <a:prstDash val="solid"/>
                      <a:round/>
                      <a:headEnd type="none" w="med" len="med"/>
                      <a:tailEnd type="none" w="med" len="med"/>
                    </a:lnT>
                    <a:lnB w="12700" cap="flat" cmpd="sng" algn="ctr">
                      <a:solidFill>
                        <a:srgbClr val="C3BFB8"/>
                      </a:solidFill>
                      <a:prstDash val="solid"/>
                      <a:round/>
                      <a:headEnd type="none" w="med" len="med"/>
                      <a:tailEnd type="none" w="med" len="med"/>
                    </a:lnB>
                  </a:tcPr>
                </a:tc>
              </a:tr>
            </a:tbl>
          </a:graphicData>
        </a:graphic>
      </p:graphicFrame>
      <p:sp>
        <p:nvSpPr>
          <p:cNvPr id="6" name="Shape 3"/>
          <p:cNvSpPr/>
          <p:nvPr/>
        </p:nvSpPr>
        <p:spPr>
          <a:xfrm>
            <a:off x="6720731" y="2539901"/>
            <a:ext cx="4658469" cy="1951930"/>
          </a:xfrm>
          <a:prstGeom prst="rect">
            <a:avLst/>
          </a:prstGeom>
          <a:solidFill>
            <a:srgbClr val="14233E"/>
          </a:solidFill>
          <a:ln/>
        </p:spPr>
      </p:sp>
      <p:sp>
        <p:nvSpPr>
          <p:cNvPr id="7" name="Text 4"/>
          <p:cNvSpPr/>
          <p:nvPr/>
        </p:nvSpPr>
        <p:spPr>
          <a:xfrm>
            <a:off x="6974731" y="2793901"/>
            <a:ext cx="4274983" cy="238720"/>
          </a:xfrm>
          <a:prstGeom prst="rect">
            <a:avLst/>
          </a:prstGeom>
          <a:noFill/>
          <a:ln/>
        </p:spPr>
        <p:txBody>
          <a:bodyPr wrap="square" lIns="0" tIns="0" rIns="0" bIns="0" rtlCol="0" anchor="t">
            <a:normAutofit/>
          </a:bodyPr>
          <a:lstStyle/>
          <a:p>
            <a:pPr algn="l" indent="0" marL="0">
              <a:lnSpc>
                <a:spcPts val="1680"/>
              </a:lnSpc>
              <a:buNone/>
            </a:pPr>
            <a:r>
              <a:rPr lang="en-US" sz="1200" spc="150" kern="0" dirty="0">
                <a:solidFill>
                  <a:srgbClr val="C9A254"/>
                </a:solidFill>
                <a:latin typeface="Geist Mono" pitchFamily="34" charset="0"/>
                <a:ea typeface="Geist Mono" pitchFamily="34" charset="-122"/>
                <a:cs typeface="Geist Mono" pitchFamily="34" charset="-120"/>
              </a:rPr>
              <a:t>THE WARNING</a:t>
            </a:r>
            <a:endParaRPr lang="en-US" sz="1200" dirty="0"/>
          </a:p>
        </p:txBody>
      </p:sp>
      <p:sp>
        <p:nvSpPr>
          <p:cNvPr id="8" name="Text 5"/>
          <p:cNvSpPr/>
          <p:nvPr/>
        </p:nvSpPr>
        <p:spPr>
          <a:xfrm>
            <a:off x="6974731" y="3134221"/>
            <a:ext cx="4274983" cy="539750"/>
          </a:xfrm>
          <a:prstGeom prst="rect">
            <a:avLst/>
          </a:prstGeom>
          <a:noFill/>
          <a:ln/>
        </p:spPr>
        <p:txBody>
          <a:bodyPr wrap="square" lIns="0" tIns="0" rIns="0" bIns="0" rtlCol="0" anchor="t">
            <a:normAutofit/>
          </a:bodyPr>
          <a:lstStyle/>
          <a:p>
            <a:pPr algn="l" indent="0" marL="0">
              <a:lnSpc>
                <a:spcPts val="2025"/>
              </a:lnSpc>
              <a:buNone/>
            </a:pPr>
            <a:r>
              <a:rPr lang="en-US" sz="1500" dirty="0">
                <a:solidFill>
                  <a:srgbClr val="F4EFE6"/>
                </a:solidFill>
                <a:latin typeface="Instrument Sans" pitchFamily="34" charset="0"/>
                <a:ea typeface="Instrument Sans" pitchFamily="34" charset="-122"/>
                <a:cs typeface="Instrument Sans" pitchFamily="34" charset="-120"/>
              </a:rPr>
              <a:t>The county's own five-year forecast shows the general fund out of balance from FY 2027-28.</a:t>
            </a:r>
            <a:endParaRPr lang="en-US" sz="1500" dirty="0"/>
          </a:p>
        </p:txBody>
      </p:sp>
      <p:sp>
        <p:nvSpPr>
          <p:cNvPr id="9" name="Text 6"/>
          <p:cNvSpPr/>
          <p:nvPr/>
        </p:nvSpPr>
        <p:spPr>
          <a:xfrm>
            <a:off x="6974731" y="3775571"/>
            <a:ext cx="4274983" cy="48766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C9D3E0"/>
                </a:solidFill>
                <a:latin typeface="Instrument Sans" pitchFamily="34" charset="0"/>
                <a:ea typeface="Instrument Sans" pitchFamily="34" charset="-122"/>
                <a:cs typeface="Instrument Sans" pitchFamily="34" charset="-120"/>
              </a:rPr>
              <a:t>That is before Amendment 3. At the first hearing the Mayor called reserves low and not sustainable.</a:t>
            </a:r>
            <a:endParaRPr lang="en-US" sz="1300" dirty="0"/>
          </a:p>
        </p:txBody>
      </p:sp>
      <p:sp>
        <p:nvSpPr>
          <p:cNvPr id="10" name="Text 7"/>
          <p:cNvSpPr/>
          <p:nvPr/>
        </p:nvSpPr>
        <p:spPr>
          <a:xfrm>
            <a:off x="812800" y="6238280"/>
            <a:ext cx="8502650" cy="238720"/>
          </a:xfrm>
          <a:prstGeom prst="rect">
            <a:avLst/>
          </a:prstGeom>
          <a:noFill/>
          <a:ln/>
        </p:spPr>
        <p:txBody>
          <a:bodyPr wrap="square" lIns="0" tIns="0" rIns="0" bIns="0" rtlCol="0" anchor="t">
            <a:normAutofit/>
          </a:bodyPr>
          <a:lstStyle/>
          <a:p>
            <a:pPr algn="l" indent="0" marL="0">
              <a:lnSpc>
                <a:spcPts val="1680"/>
              </a:lnSpc>
              <a:buNone/>
            </a:pPr>
            <a:r>
              <a:rPr lang="en-US" sz="1200" spc="100" kern="0" dirty="0">
                <a:solidFill>
                  <a:srgbClr val="5E6B80"/>
                </a:solidFill>
                <a:latin typeface="Geist Mono" pitchFamily="34" charset="0"/>
                <a:ea typeface="Geist Mono" pitchFamily="34" charset="-122"/>
                <a:cs typeface="Geist Mono" pitchFamily="34" charset="-120"/>
              </a:rPr>
              <a:t>STATURA · MIAMI-DADE FY 2026-27 BUDGET · STATUS AS OF SEPT 23, 2026</a:t>
            </a:r>
            <a:endParaRPr lang="en-US" sz="1200" dirty="0"/>
          </a:p>
        </p:txBody>
      </p:sp>
      <p:sp>
        <p:nvSpPr>
          <p:cNvPr id="11" name="Text 8"/>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E6B80"/>
                </a:solidFill>
                <a:latin typeface="Geist Mono" pitchFamily="34" charset="0"/>
                <a:ea typeface="Geist Mono" pitchFamily="34" charset="-122"/>
                <a:cs typeface="Geist Mono" pitchFamily="34" charset="-120"/>
              </a:rPr>
              <a:t>05</a:t>
            </a:r>
            <a:endParaRPr lang="en-US" sz="1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101D34"/>
        </a:solidFill>
      </p:bgPr>
    </p:bg>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gradFill rotWithShape="1">
            <a:gsLst>
              <a:gs pos="0">
                <a:srgbClr val="101D34"/>
              </a:gs>
              <a:gs pos="100000">
                <a:srgbClr val="172844"/>
              </a:gs>
            </a:gsLst>
            <a:lin ang="5400000" scaled="0"/>
          </a:gradFill>
          <a:ln/>
        </p:spPr>
      </p:sp>
      <p:sp>
        <p:nvSpPr>
          <p:cNvPr id="3" name="Shape 1"/>
          <p:cNvSpPr/>
          <p:nvPr/>
        </p:nvSpPr>
        <p:spPr>
          <a:xfrm>
            <a:off x="812800" y="609600"/>
            <a:ext cx="609600" cy="25400"/>
          </a:xfrm>
          <a:prstGeom prst="rect">
            <a:avLst/>
          </a:prstGeom>
          <a:solidFill>
            <a:srgbClr val="C9A254"/>
          </a:solidFill>
          <a:ln/>
        </p:spPr>
      </p:sp>
      <p:sp>
        <p:nvSpPr>
          <p:cNvPr id="4" name="Text 2"/>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spc="200" kern="0" dirty="0">
                <a:solidFill>
                  <a:srgbClr val="C9A254"/>
                </a:solidFill>
                <a:latin typeface="Geist Mono" pitchFamily="34" charset="0"/>
                <a:ea typeface="Geist Mono" pitchFamily="34" charset="-122"/>
                <a:cs typeface="Geist Mono" pitchFamily="34" charset="-120"/>
              </a:rPr>
              <a:t>03 · THE CHAMBER'S FOUR PILLARS</a:t>
            </a:r>
            <a:endParaRPr lang="en-US" sz="1200" dirty="0"/>
          </a:p>
        </p:txBody>
      </p:sp>
      <p:sp>
        <p:nvSpPr>
          <p:cNvPr id="5" name="Text 3"/>
          <p:cNvSpPr/>
          <p:nvPr/>
        </p:nvSpPr>
        <p:spPr>
          <a:xfrm>
            <a:off x="812800" y="1330920"/>
            <a:ext cx="10883392" cy="1031180"/>
          </a:xfrm>
          <a:prstGeom prst="rect">
            <a:avLst/>
          </a:prstGeom>
          <a:noFill/>
          <a:ln/>
        </p:spPr>
        <p:txBody>
          <a:bodyPr wrap="square" lIns="0" tIns="0" rIns="0" bIns="0" rtlCol="0" anchor="t">
            <a:normAutofit/>
          </a:bodyPr>
          <a:lstStyle/>
          <a:p>
            <a:pPr algn="l" indent="0" marL="0">
              <a:lnSpc>
                <a:spcPts val="3960"/>
              </a:lnSpc>
              <a:buNone/>
            </a:pPr>
            <a:r>
              <a:rPr lang="en-US" sz="3600" dirty="0">
                <a:solidFill>
                  <a:srgbClr val="F4EFE6"/>
                </a:solidFill>
                <a:latin typeface="Gloock" pitchFamily="34" charset="0"/>
                <a:ea typeface="Gloock" pitchFamily="34" charset="-122"/>
                <a:cs typeface="Gloock" pitchFamily="34" charset="-120"/>
              </a:rPr>
              <a:t>How the county budget scores on each Chamber priority.</a:t>
            </a:r>
            <a:endParaRPr lang="en-US" sz="3600" dirty="0"/>
          </a:p>
        </p:txBody>
      </p:sp>
      <p:sp>
        <p:nvSpPr>
          <p:cNvPr id="6" name="Shape 4"/>
          <p:cNvSpPr/>
          <p:nvPr/>
        </p:nvSpPr>
        <p:spPr>
          <a:xfrm>
            <a:off x="812800" y="2641501"/>
            <a:ext cx="2527300" cy="2373511"/>
          </a:xfrm>
          <a:prstGeom prst="rect">
            <a:avLst/>
          </a:prstGeom>
          <a:solidFill>
            <a:srgbClr val="FFFFFF">
              <a:alpha val="4000"/>
            </a:srgbClr>
          </a:solidFill>
          <a:ln/>
        </p:spPr>
      </p:sp>
      <p:sp>
        <p:nvSpPr>
          <p:cNvPr id="7" name="Shape 5"/>
          <p:cNvSpPr/>
          <p:nvPr/>
        </p:nvSpPr>
        <p:spPr>
          <a:xfrm>
            <a:off x="812800" y="2651026"/>
            <a:ext cx="2527300" cy="0"/>
          </a:xfrm>
          <a:prstGeom prst="line">
            <a:avLst/>
          </a:prstGeom>
          <a:noFill/>
          <a:ln w="19050">
            <a:solidFill>
              <a:srgbClr val="C9A254"/>
            </a:solidFill>
            <a:prstDash val="solid"/>
          </a:ln>
        </p:spPr>
      </p:sp>
      <p:sp>
        <p:nvSpPr>
          <p:cNvPr id="8" name="Text 6"/>
          <p:cNvSpPr/>
          <p:nvPr/>
        </p:nvSpPr>
        <p:spPr>
          <a:xfrm>
            <a:off x="1041400" y="2889151"/>
            <a:ext cx="2132203" cy="223490"/>
          </a:xfrm>
          <a:prstGeom prst="rect">
            <a:avLst/>
          </a:prstGeom>
          <a:noFill/>
          <a:ln/>
        </p:spPr>
        <p:txBody>
          <a:bodyPr wrap="square" lIns="0" tIns="0" rIns="0" bIns="0" rtlCol="0" anchor="t">
            <a:normAutofit/>
          </a:bodyPr>
          <a:lstStyle/>
          <a:p>
            <a:pPr algn="l" indent="0" marL="0">
              <a:lnSpc>
                <a:spcPts val="1560"/>
              </a:lnSpc>
              <a:buNone/>
            </a:pPr>
            <a:r>
              <a:rPr lang="en-US" sz="1200" spc="100" kern="0" dirty="0">
                <a:solidFill>
                  <a:srgbClr val="C9D3E0"/>
                </a:solidFill>
                <a:latin typeface="Geist Mono" pitchFamily="34" charset="0"/>
                <a:ea typeface="Geist Mono" pitchFamily="34" charset="-122"/>
                <a:cs typeface="Geist Mono" pitchFamily="34" charset="-120"/>
              </a:rPr>
              <a:t>WORKFORCE HOUSING</a:t>
            </a:r>
            <a:endParaRPr lang="en-US" sz="1200" dirty="0"/>
          </a:p>
        </p:txBody>
      </p:sp>
      <p:sp>
        <p:nvSpPr>
          <p:cNvPr id="9" name="Shape 7"/>
          <p:cNvSpPr/>
          <p:nvPr/>
        </p:nvSpPr>
        <p:spPr>
          <a:xfrm>
            <a:off x="1041400" y="3214241"/>
            <a:ext cx="386110" cy="289520"/>
          </a:xfrm>
          <a:prstGeom prst="roundRect">
            <a:avLst>
              <a:gd name="adj" fmla="val 8773"/>
            </a:avLst>
          </a:prstGeom>
          <a:solidFill>
            <a:srgbClr val="C9A254"/>
          </a:solidFill>
          <a:ln/>
        </p:spPr>
      </p:sp>
      <p:sp>
        <p:nvSpPr>
          <p:cNvPr id="10" name="Text 8"/>
          <p:cNvSpPr/>
          <p:nvPr/>
        </p:nvSpPr>
        <p:spPr>
          <a:xfrm>
            <a:off x="1130300" y="3252341"/>
            <a:ext cx="259110" cy="238720"/>
          </a:xfrm>
          <a:prstGeom prst="rect">
            <a:avLst/>
          </a:prstGeom>
          <a:noFill/>
          <a:ln/>
        </p:spPr>
        <p:txBody>
          <a:bodyPr wrap="square" lIns="0" tIns="0" rIns="0" bIns="0" rtlCol="0" anchor="t">
            <a:normAutofit/>
          </a:bodyPr>
          <a:lstStyle/>
          <a:p>
            <a:pPr algn="l" indent="0" marL="0">
              <a:lnSpc>
                <a:spcPts val="1680"/>
              </a:lnSpc>
              <a:buNone/>
            </a:pPr>
            <a:r>
              <a:rPr lang="en-US" sz="1200" spc="100" kern="0" dirty="0">
                <a:solidFill>
                  <a:srgbClr val="14233E"/>
                </a:solidFill>
                <a:latin typeface="Geist Mono" pitchFamily="34" charset="0"/>
                <a:ea typeface="Geist Mono" pitchFamily="34" charset="-122"/>
                <a:cs typeface="Geist Mono" pitchFamily="34" charset="-120"/>
              </a:rPr>
              <a:t>UP</a:t>
            </a:r>
            <a:endParaRPr lang="en-US" sz="1200" dirty="0"/>
          </a:p>
        </p:txBody>
      </p:sp>
      <p:sp>
        <p:nvSpPr>
          <p:cNvPr id="11" name="Text 9"/>
          <p:cNvSpPr/>
          <p:nvPr/>
        </p:nvSpPr>
        <p:spPr>
          <a:xfrm>
            <a:off x="1041400" y="3630761"/>
            <a:ext cx="2132203" cy="94992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F4EFE6"/>
                </a:solidFill>
                <a:latin typeface="Instrument Sans" pitchFamily="34" charset="0"/>
                <a:ea typeface="Instrument Sans" pitchFamily="34" charset="-122"/>
                <a:cs typeface="Instrument Sans" pitchFamily="34" charset="-120"/>
              </a:rPr>
              <a:t>Housing and Community Development grows from $217.1M to $288.1M. $40M goes to affordable housing.</a:t>
            </a:r>
            <a:endParaRPr lang="en-US" sz="1300" dirty="0"/>
          </a:p>
        </p:txBody>
      </p:sp>
      <p:sp>
        <p:nvSpPr>
          <p:cNvPr id="12" name="Shape 10"/>
          <p:cNvSpPr/>
          <p:nvPr/>
        </p:nvSpPr>
        <p:spPr>
          <a:xfrm>
            <a:off x="3492500" y="2641501"/>
            <a:ext cx="2527300" cy="2373511"/>
          </a:xfrm>
          <a:prstGeom prst="rect">
            <a:avLst/>
          </a:prstGeom>
          <a:solidFill>
            <a:srgbClr val="FFFFFF">
              <a:alpha val="4000"/>
            </a:srgbClr>
          </a:solidFill>
          <a:ln/>
        </p:spPr>
      </p:sp>
      <p:sp>
        <p:nvSpPr>
          <p:cNvPr id="13" name="Shape 11"/>
          <p:cNvSpPr/>
          <p:nvPr/>
        </p:nvSpPr>
        <p:spPr>
          <a:xfrm>
            <a:off x="3492500" y="2651026"/>
            <a:ext cx="2527300" cy="0"/>
          </a:xfrm>
          <a:prstGeom prst="line">
            <a:avLst/>
          </a:prstGeom>
          <a:noFill/>
          <a:ln w="19050">
            <a:solidFill>
              <a:srgbClr val="C9A254"/>
            </a:solidFill>
            <a:prstDash val="solid"/>
          </a:ln>
        </p:spPr>
      </p:sp>
      <p:sp>
        <p:nvSpPr>
          <p:cNvPr id="14" name="Text 12"/>
          <p:cNvSpPr/>
          <p:nvPr/>
        </p:nvSpPr>
        <p:spPr>
          <a:xfrm>
            <a:off x="3721100" y="2889151"/>
            <a:ext cx="2132203" cy="223490"/>
          </a:xfrm>
          <a:prstGeom prst="rect">
            <a:avLst/>
          </a:prstGeom>
          <a:noFill/>
          <a:ln/>
        </p:spPr>
        <p:txBody>
          <a:bodyPr wrap="square" lIns="0" tIns="0" rIns="0" bIns="0" rtlCol="0" anchor="t">
            <a:normAutofit/>
          </a:bodyPr>
          <a:lstStyle/>
          <a:p>
            <a:pPr algn="l" indent="0" marL="0">
              <a:lnSpc>
                <a:spcPts val="1560"/>
              </a:lnSpc>
              <a:buNone/>
            </a:pPr>
            <a:r>
              <a:rPr lang="en-US" sz="1200" spc="100" kern="0" dirty="0">
                <a:solidFill>
                  <a:srgbClr val="C9D3E0"/>
                </a:solidFill>
                <a:latin typeface="Geist Mono" pitchFamily="34" charset="0"/>
                <a:ea typeface="Geist Mono" pitchFamily="34" charset="-122"/>
                <a:cs typeface="Geist Mono" pitchFamily="34" charset="-120"/>
              </a:rPr>
              <a:t>TRANSPORTATION</a:t>
            </a:r>
            <a:endParaRPr lang="en-US" sz="1200" dirty="0"/>
          </a:p>
        </p:txBody>
      </p:sp>
      <p:sp>
        <p:nvSpPr>
          <p:cNvPr id="15" name="Shape 13"/>
          <p:cNvSpPr/>
          <p:nvPr/>
        </p:nvSpPr>
        <p:spPr>
          <a:xfrm>
            <a:off x="3721100" y="3214241"/>
            <a:ext cx="1010940" cy="289520"/>
          </a:xfrm>
          <a:prstGeom prst="roundRect">
            <a:avLst>
              <a:gd name="adj" fmla="val 8773"/>
            </a:avLst>
          </a:prstGeom>
          <a:solidFill>
            <a:srgbClr val="E0B25C"/>
          </a:solidFill>
          <a:ln/>
        </p:spPr>
      </p:sp>
      <p:sp>
        <p:nvSpPr>
          <p:cNvPr id="16" name="Text 14"/>
          <p:cNvSpPr/>
          <p:nvPr/>
        </p:nvSpPr>
        <p:spPr>
          <a:xfrm>
            <a:off x="3810000" y="3252341"/>
            <a:ext cx="883940" cy="238720"/>
          </a:xfrm>
          <a:prstGeom prst="rect">
            <a:avLst/>
          </a:prstGeom>
          <a:noFill/>
          <a:ln/>
        </p:spPr>
        <p:txBody>
          <a:bodyPr wrap="square" lIns="0" tIns="0" rIns="0" bIns="0" rtlCol="0" anchor="t">
            <a:normAutofit/>
          </a:bodyPr>
          <a:lstStyle/>
          <a:p>
            <a:pPr algn="l" indent="0" marL="0">
              <a:lnSpc>
                <a:spcPts val="1680"/>
              </a:lnSpc>
              <a:buNone/>
            </a:pPr>
            <a:r>
              <a:rPr lang="en-US" sz="1200" spc="100" kern="0" dirty="0">
                <a:solidFill>
                  <a:srgbClr val="14233E"/>
                </a:solidFill>
                <a:latin typeface="Geist Mono" pitchFamily="34" charset="0"/>
                <a:ea typeface="Geist Mono" pitchFamily="34" charset="-122"/>
                <a:cs typeface="Geist Mono" pitchFamily="34" charset="-120"/>
              </a:rPr>
              <a:t>STRAINED</a:t>
            </a:r>
            <a:endParaRPr lang="en-US" sz="1200" dirty="0"/>
          </a:p>
        </p:txBody>
      </p:sp>
      <p:sp>
        <p:nvSpPr>
          <p:cNvPr id="17" name="Text 15"/>
          <p:cNvSpPr/>
          <p:nvPr/>
        </p:nvSpPr>
        <p:spPr>
          <a:xfrm>
            <a:off x="3721100" y="3630761"/>
            <a:ext cx="2132203" cy="94992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F4EFE6"/>
                </a:solidFill>
                <a:latin typeface="Instrument Sans" pitchFamily="34" charset="0"/>
                <a:ea typeface="Instrument Sans" pitchFamily="34" charset="-122"/>
                <a:cs typeface="Instrument Sans" pitchFamily="34" charset="-120"/>
              </a:rPr>
              <a:t>General fund support rises 24%. Late-night bus cuts still stand, and the rail reserve is being drained.</a:t>
            </a:r>
            <a:endParaRPr lang="en-US" sz="1300" dirty="0"/>
          </a:p>
        </p:txBody>
      </p:sp>
      <p:sp>
        <p:nvSpPr>
          <p:cNvPr id="18" name="Shape 16"/>
          <p:cNvSpPr/>
          <p:nvPr/>
        </p:nvSpPr>
        <p:spPr>
          <a:xfrm>
            <a:off x="6172200" y="2641501"/>
            <a:ext cx="2527300" cy="2373511"/>
          </a:xfrm>
          <a:prstGeom prst="rect">
            <a:avLst/>
          </a:prstGeom>
          <a:solidFill>
            <a:srgbClr val="FFFFFF">
              <a:alpha val="4000"/>
            </a:srgbClr>
          </a:solidFill>
          <a:ln/>
        </p:spPr>
      </p:sp>
      <p:sp>
        <p:nvSpPr>
          <p:cNvPr id="19" name="Shape 17"/>
          <p:cNvSpPr/>
          <p:nvPr/>
        </p:nvSpPr>
        <p:spPr>
          <a:xfrm>
            <a:off x="6172200" y="2651026"/>
            <a:ext cx="2527300" cy="0"/>
          </a:xfrm>
          <a:prstGeom prst="line">
            <a:avLst/>
          </a:prstGeom>
          <a:noFill/>
          <a:ln w="19050">
            <a:solidFill>
              <a:srgbClr val="C9A254"/>
            </a:solidFill>
            <a:prstDash val="solid"/>
          </a:ln>
        </p:spPr>
      </p:sp>
      <p:sp>
        <p:nvSpPr>
          <p:cNvPr id="20" name="Text 18"/>
          <p:cNvSpPr/>
          <p:nvPr/>
        </p:nvSpPr>
        <p:spPr>
          <a:xfrm>
            <a:off x="6400800" y="2889151"/>
            <a:ext cx="2132203" cy="223490"/>
          </a:xfrm>
          <a:prstGeom prst="rect">
            <a:avLst/>
          </a:prstGeom>
          <a:noFill/>
          <a:ln/>
        </p:spPr>
        <p:txBody>
          <a:bodyPr wrap="square" lIns="0" tIns="0" rIns="0" bIns="0" rtlCol="0" anchor="t">
            <a:normAutofit/>
          </a:bodyPr>
          <a:lstStyle/>
          <a:p>
            <a:pPr algn="l" indent="0" marL="0">
              <a:lnSpc>
                <a:spcPts val="1560"/>
              </a:lnSpc>
              <a:buNone/>
            </a:pPr>
            <a:r>
              <a:rPr lang="en-US" sz="1200" spc="100" kern="0" dirty="0">
                <a:solidFill>
                  <a:srgbClr val="C9D3E0"/>
                </a:solidFill>
                <a:latin typeface="Geist Mono" pitchFamily="34" charset="0"/>
                <a:ea typeface="Geist Mono" pitchFamily="34" charset="-122"/>
                <a:cs typeface="Geist Mono" pitchFamily="34" charset="-120"/>
              </a:rPr>
              <a:t>RESILIENCY</a:t>
            </a:r>
            <a:endParaRPr lang="en-US" sz="1200" dirty="0"/>
          </a:p>
        </p:txBody>
      </p:sp>
      <p:sp>
        <p:nvSpPr>
          <p:cNvPr id="21" name="Shape 19"/>
          <p:cNvSpPr/>
          <p:nvPr/>
        </p:nvSpPr>
        <p:spPr>
          <a:xfrm>
            <a:off x="6400800" y="3214241"/>
            <a:ext cx="698500" cy="289520"/>
          </a:xfrm>
          <a:prstGeom prst="roundRect">
            <a:avLst>
              <a:gd name="adj" fmla="val 8773"/>
            </a:avLst>
          </a:prstGeom>
          <a:solidFill>
            <a:srgbClr val="96A7BE"/>
          </a:solidFill>
          <a:ln/>
        </p:spPr>
      </p:sp>
      <p:sp>
        <p:nvSpPr>
          <p:cNvPr id="22" name="Text 20"/>
          <p:cNvSpPr/>
          <p:nvPr/>
        </p:nvSpPr>
        <p:spPr>
          <a:xfrm>
            <a:off x="6489700" y="3252341"/>
            <a:ext cx="571500" cy="238720"/>
          </a:xfrm>
          <a:prstGeom prst="rect">
            <a:avLst/>
          </a:prstGeom>
          <a:noFill/>
          <a:ln/>
        </p:spPr>
        <p:txBody>
          <a:bodyPr wrap="square" lIns="0" tIns="0" rIns="0" bIns="0" rtlCol="0" anchor="t">
            <a:normAutofit/>
          </a:bodyPr>
          <a:lstStyle/>
          <a:p>
            <a:pPr algn="l" indent="0" marL="0">
              <a:lnSpc>
                <a:spcPts val="1680"/>
              </a:lnSpc>
              <a:buNone/>
            </a:pPr>
            <a:r>
              <a:rPr lang="en-US" sz="1200" spc="100" kern="0" dirty="0">
                <a:solidFill>
                  <a:srgbClr val="14233E"/>
                </a:solidFill>
                <a:latin typeface="Geist Mono" pitchFamily="34" charset="0"/>
                <a:ea typeface="Geist Mono" pitchFamily="34" charset="-122"/>
                <a:cs typeface="Geist Mono" pitchFamily="34" charset="-120"/>
              </a:rPr>
              <a:t>MIXED</a:t>
            </a:r>
            <a:endParaRPr lang="en-US" sz="1200" dirty="0"/>
          </a:p>
        </p:txBody>
      </p:sp>
      <p:sp>
        <p:nvSpPr>
          <p:cNvPr id="23" name="Text 21"/>
          <p:cNvSpPr/>
          <p:nvPr/>
        </p:nvSpPr>
        <p:spPr>
          <a:xfrm>
            <a:off x="6400800" y="3630761"/>
            <a:ext cx="2132203" cy="118105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F4EFE6"/>
                </a:solidFill>
                <a:latin typeface="Instrument Sans" pitchFamily="34" charset="0"/>
                <a:ea typeface="Instrument Sans" pitchFamily="34" charset="-122"/>
                <a:cs typeface="Instrument Sans" pitchFamily="34" charset="-120"/>
              </a:rPr>
              <a:t>A $9.03B water and sewer capital plan. Land conservation raised at the final hearing. Parks lose $13.4M.</a:t>
            </a:r>
            <a:endParaRPr lang="en-US" sz="1300" dirty="0"/>
          </a:p>
        </p:txBody>
      </p:sp>
      <p:sp>
        <p:nvSpPr>
          <p:cNvPr id="24" name="Shape 22"/>
          <p:cNvSpPr/>
          <p:nvPr/>
        </p:nvSpPr>
        <p:spPr>
          <a:xfrm>
            <a:off x="8851900" y="2641501"/>
            <a:ext cx="2527300" cy="2373511"/>
          </a:xfrm>
          <a:prstGeom prst="rect">
            <a:avLst/>
          </a:prstGeom>
          <a:solidFill>
            <a:srgbClr val="FFFFFF">
              <a:alpha val="4000"/>
            </a:srgbClr>
          </a:solidFill>
          <a:ln/>
        </p:spPr>
      </p:sp>
      <p:sp>
        <p:nvSpPr>
          <p:cNvPr id="25" name="Shape 23"/>
          <p:cNvSpPr/>
          <p:nvPr/>
        </p:nvSpPr>
        <p:spPr>
          <a:xfrm>
            <a:off x="8851900" y="2651026"/>
            <a:ext cx="2527300" cy="0"/>
          </a:xfrm>
          <a:prstGeom prst="line">
            <a:avLst/>
          </a:prstGeom>
          <a:noFill/>
          <a:ln w="19050">
            <a:solidFill>
              <a:srgbClr val="C9A254"/>
            </a:solidFill>
            <a:prstDash val="solid"/>
          </a:ln>
        </p:spPr>
      </p:sp>
      <p:sp>
        <p:nvSpPr>
          <p:cNvPr id="26" name="Text 24"/>
          <p:cNvSpPr/>
          <p:nvPr/>
        </p:nvSpPr>
        <p:spPr>
          <a:xfrm>
            <a:off x="9080500" y="2889151"/>
            <a:ext cx="2132203" cy="421580"/>
          </a:xfrm>
          <a:prstGeom prst="rect">
            <a:avLst/>
          </a:prstGeom>
          <a:noFill/>
          <a:ln/>
        </p:spPr>
        <p:txBody>
          <a:bodyPr wrap="square" lIns="0" tIns="0" rIns="0" bIns="0" rtlCol="0" anchor="t">
            <a:normAutofit/>
          </a:bodyPr>
          <a:lstStyle/>
          <a:p>
            <a:pPr algn="l" indent="0" marL="0">
              <a:lnSpc>
                <a:spcPts val="1560"/>
              </a:lnSpc>
              <a:buNone/>
            </a:pPr>
            <a:r>
              <a:rPr lang="en-US" sz="1200" spc="100" kern="0" dirty="0">
                <a:solidFill>
                  <a:srgbClr val="C9D3E0"/>
                </a:solidFill>
                <a:latin typeface="Geist Mono" pitchFamily="34" charset="0"/>
                <a:ea typeface="Geist Mono" pitchFamily="34" charset="-122"/>
                <a:cs typeface="Geist Mono" pitchFamily="34" charset="-120"/>
              </a:rPr>
              <a:t>WORKFORCE DEVELOPMENT</a:t>
            </a:r>
            <a:endParaRPr lang="en-US" sz="1200" dirty="0"/>
          </a:p>
        </p:txBody>
      </p:sp>
      <p:sp>
        <p:nvSpPr>
          <p:cNvPr id="27" name="Shape 25"/>
          <p:cNvSpPr/>
          <p:nvPr/>
        </p:nvSpPr>
        <p:spPr>
          <a:xfrm>
            <a:off x="9080500" y="3412331"/>
            <a:ext cx="594370" cy="289520"/>
          </a:xfrm>
          <a:prstGeom prst="roundRect">
            <a:avLst>
              <a:gd name="adj" fmla="val 8773"/>
            </a:avLst>
          </a:prstGeom>
          <a:solidFill>
            <a:srgbClr val="96A7BE"/>
          </a:solidFill>
          <a:ln/>
        </p:spPr>
      </p:sp>
      <p:sp>
        <p:nvSpPr>
          <p:cNvPr id="28" name="Text 26"/>
          <p:cNvSpPr/>
          <p:nvPr/>
        </p:nvSpPr>
        <p:spPr>
          <a:xfrm>
            <a:off x="9169400" y="3450431"/>
            <a:ext cx="467370" cy="238720"/>
          </a:xfrm>
          <a:prstGeom prst="rect">
            <a:avLst/>
          </a:prstGeom>
          <a:noFill/>
          <a:ln/>
        </p:spPr>
        <p:txBody>
          <a:bodyPr wrap="square" lIns="0" tIns="0" rIns="0" bIns="0" rtlCol="0" anchor="t">
            <a:normAutofit/>
          </a:bodyPr>
          <a:lstStyle/>
          <a:p>
            <a:pPr algn="l" indent="0" marL="0">
              <a:lnSpc>
                <a:spcPts val="1680"/>
              </a:lnSpc>
              <a:buNone/>
            </a:pPr>
            <a:r>
              <a:rPr lang="en-US" sz="1200" spc="100" kern="0" dirty="0">
                <a:solidFill>
                  <a:srgbClr val="14233E"/>
                </a:solidFill>
                <a:latin typeface="Geist Mono" pitchFamily="34" charset="0"/>
                <a:ea typeface="Geist Mono" pitchFamily="34" charset="-122"/>
                <a:cs typeface="Geist Mono" pitchFamily="34" charset="-120"/>
              </a:rPr>
              <a:t>THIN</a:t>
            </a:r>
            <a:endParaRPr lang="en-US" sz="1200" dirty="0"/>
          </a:p>
        </p:txBody>
      </p:sp>
      <p:sp>
        <p:nvSpPr>
          <p:cNvPr id="29" name="Text 27"/>
          <p:cNvSpPr/>
          <p:nvPr/>
        </p:nvSpPr>
        <p:spPr>
          <a:xfrm>
            <a:off x="9080500" y="3828852"/>
            <a:ext cx="2132203" cy="94992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F4EFE6"/>
                </a:solidFill>
                <a:latin typeface="Instrument Sans" pitchFamily="34" charset="0"/>
                <a:ea typeface="Instrument Sans" pitchFamily="34" charset="-122"/>
                <a:cs typeface="Instrument Sans" pitchFamily="34" charset="-120"/>
              </a:rPr>
              <a:t>Little direct county money. $1.17M in Mom and Pop grants. Faster small business certification.</a:t>
            </a:r>
            <a:endParaRPr lang="en-US" sz="1300" dirty="0"/>
          </a:p>
        </p:txBody>
      </p:sp>
      <p:sp>
        <p:nvSpPr>
          <p:cNvPr id="30" name="Text 28"/>
          <p:cNvSpPr/>
          <p:nvPr/>
        </p:nvSpPr>
        <p:spPr>
          <a:xfrm>
            <a:off x="812800" y="6238280"/>
            <a:ext cx="8502650" cy="238720"/>
          </a:xfrm>
          <a:prstGeom prst="rect">
            <a:avLst/>
          </a:prstGeom>
          <a:noFill/>
          <a:ln/>
        </p:spPr>
        <p:txBody>
          <a:bodyPr wrap="square" lIns="0" tIns="0" rIns="0" bIns="0" rtlCol="0" anchor="t">
            <a:normAutofit/>
          </a:bodyPr>
          <a:lstStyle/>
          <a:p>
            <a:pPr algn="l" indent="0" marL="0">
              <a:lnSpc>
                <a:spcPts val="1680"/>
              </a:lnSpc>
              <a:buNone/>
            </a:pPr>
            <a:r>
              <a:rPr lang="en-US" sz="1200" spc="100" kern="0" dirty="0">
                <a:solidFill>
                  <a:srgbClr val="96A7BE"/>
                </a:solidFill>
                <a:latin typeface="Geist Mono" pitchFamily="34" charset="0"/>
                <a:ea typeface="Geist Mono" pitchFamily="34" charset="-122"/>
                <a:cs typeface="Geist Mono" pitchFamily="34" charset="-120"/>
              </a:rPr>
              <a:t>STATURA · MIAMI-DADE FY 2026-27 BUDGET · STATUS AS OF SEPT 23, 2026</a:t>
            </a:r>
            <a:endParaRPr lang="en-US" sz="1200" dirty="0"/>
          </a:p>
        </p:txBody>
      </p:sp>
      <p:sp>
        <p:nvSpPr>
          <p:cNvPr id="31" name="Text 29"/>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96A7BE"/>
                </a:solidFill>
                <a:latin typeface="Geist Mono" pitchFamily="34" charset="0"/>
                <a:ea typeface="Geist Mono" pitchFamily="34" charset="-122"/>
                <a:cs typeface="Geist Mono" pitchFamily="34" charset="-120"/>
              </a:rPr>
              <a:t>06</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4EFE6"/>
        </a:solidFill>
      </p:bgPr>
    </p:bg>
    <p:spTree>
      <p:nvGrpSpPr>
        <p:cNvPr id="1" name=""/>
        <p:cNvGrpSpPr/>
        <p:nvPr/>
      </p:nvGrpSpPr>
      <p:grpSpPr>
        <a:xfrm>
          <a:off x="0" y="0"/>
          <a:ext cx="0" cy="0"/>
          <a:chOff x="0" y="0"/>
          <a:chExt cx="0" cy="0"/>
        </a:xfrm>
      </p:grpSpPr>
      <p:sp>
        <p:nvSpPr>
          <p:cNvPr id="2" name="Shape 0"/>
          <p:cNvSpPr/>
          <p:nvPr/>
        </p:nvSpPr>
        <p:spPr>
          <a:xfrm>
            <a:off x="812800" y="609600"/>
            <a:ext cx="609600" cy="25400"/>
          </a:xfrm>
          <a:prstGeom prst="rect">
            <a:avLst/>
          </a:prstGeom>
          <a:solidFill>
            <a:srgbClr val="C9A254"/>
          </a:solidFill>
          <a:ln/>
        </p:spPr>
      </p:sp>
      <p:sp>
        <p:nvSpPr>
          <p:cNvPr id="3" name="Text 1"/>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spc="200" kern="0" dirty="0">
                <a:solidFill>
                  <a:srgbClr val="14233E"/>
                </a:solidFill>
                <a:latin typeface="Geist Mono" pitchFamily="34" charset="0"/>
                <a:ea typeface="Geist Mono" pitchFamily="34" charset="-122"/>
                <a:cs typeface="Geist Mono" pitchFamily="34" charset="-120"/>
              </a:rPr>
              <a:t>04 · TRANSPORTATION</a:t>
            </a:r>
            <a:endParaRPr lang="en-US" sz="1200" dirty="0"/>
          </a:p>
        </p:txBody>
      </p:sp>
      <p:sp>
        <p:nvSpPr>
          <p:cNvPr id="4" name="Text 2"/>
          <p:cNvSpPr/>
          <p:nvPr/>
        </p:nvSpPr>
        <p:spPr>
          <a:xfrm>
            <a:off x="812800" y="1280120"/>
            <a:ext cx="10883392" cy="1031180"/>
          </a:xfrm>
          <a:prstGeom prst="rect">
            <a:avLst/>
          </a:prstGeom>
          <a:noFill/>
          <a:ln/>
        </p:spPr>
        <p:txBody>
          <a:bodyPr wrap="square" lIns="0" tIns="0" rIns="0" bIns="0" rtlCol="0" anchor="t">
            <a:normAutofit/>
          </a:bodyPr>
          <a:lstStyle/>
          <a:p>
            <a:pPr algn="l" indent="0" marL="0">
              <a:lnSpc>
                <a:spcPts val="3960"/>
              </a:lnSpc>
              <a:buNone/>
            </a:pPr>
            <a:r>
              <a:rPr lang="en-US" sz="3600" dirty="0">
                <a:solidFill>
                  <a:srgbClr val="14233E"/>
                </a:solidFill>
                <a:latin typeface="Gloock" pitchFamily="34" charset="0"/>
                <a:ea typeface="Gloock" pitchFamily="34" charset="-122"/>
                <a:cs typeface="Gloock" pitchFamily="34" charset="-120"/>
              </a:rPr>
              <a:t>Transit got more money and still lost late-night service.</a:t>
            </a:r>
            <a:endParaRPr lang="en-US" sz="3600" dirty="0"/>
          </a:p>
        </p:txBody>
      </p:sp>
      <p:sp>
        <p:nvSpPr>
          <p:cNvPr id="5" name="Shape 3"/>
          <p:cNvSpPr/>
          <p:nvPr/>
        </p:nvSpPr>
        <p:spPr>
          <a:xfrm>
            <a:off x="812800" y="2546251"/>
            <a:ext cx="4862264" cy="0"/>
          </a:xfrm>
          <a:prstGeom prst="line">
            <a:avLst/>
          </a:prstGeom>
          <a:noFill/>
          <a:ln w="12700">
            <a:solidFill>
              <a:srgbClr val="C9A254"/>
            </a:solidFill>
            <a:prstDash val="solid"/>
          </a:ln>
        </p:spPr>
      </p:sp>
      <p:sp>
        <p:nvSpPr>
          <p:cNvPr id="6" name="Text 4"/>
          <p:cNvSpPr/>
          <p:nvPr/>
        </p:nvSpPr>
        <p:spPr>
          <a:xfrm>
            <a:off x="812800" y="2679601"/>
            <a:ext cx="1831340" cy="665460"/>
          </a:xfrm>
          <a:prstGeom prst="rect">
            <a:avLst/>
          </a:prstGeom>
          <a:noFill/>
          <a:ln/>
        </p:spPr>
        <p:txBody>
          <a:bodyPr wrap="square" lIns="0" tIns="0" rIns="0" bIns="0" rtlCol="0" anchor="t">
            <a:normAutofit/>
          </a:bodyPr>
          <a:lstStyle/>
          <a:p>
            <a:pPr algn="l" indent="0" marL="0">
              <a:lnSpc>
                <a:spcPts val="5040"/>
              </a:lnSpc>
              <a:buNone/>
            </a:pPr>
            <a:r>
              <a:rPr lang="en-US" sz="3600" dirty="0">
                <a:solidFill>
                  <a:srgbClr val="14233E"/>
                </a:solidFill>
                <a:latin typeface="Gloock" pitchFamily="34" charset="0"/>
                <a:ea typeface="Gloock" pitchFamily="34" charset="-122"/>
                <a:cs typeface="Gloock" pitchFamily="34" charset="-120"/>
              </a:rPr>
              <a:t>+24%</a:t>
            </a:r>
            <a:endParaRPr lang="en-US" sz="3600" dirty="0"/>
          </a:p>
        </p:txBody>
      </p:sp>
      <p:sp>
        <p:nvSpPr>
          <p:cNvPr id="7" name="Text 5"/>
          <p:cNvSpPr/>
          <p:nvPr/>
        </p:nvSpPr>
        <p:spPr>
          <a:xfrm>
            <a:off x="2768600" y="2776786"/>
            <a:ext cx="2993658" cy="471091"/>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41506C"/>
                </a:solidFill>
                <a:latin typeface="Instrument Sans" pitchFamily="34" charset="0"/>
                <a:ea typeface="Instrument Sans" pitchFamily="34" charset="-122"/>
                <a:cs typeface="Instrument Sans" pitchFamily="34" charset="-120"/>
              </a:rPr>
              <a:t>General fund to transit, $270.7M to $335.6M</a:t>
            </a:r>
            <a:endParaRPr lang="en-US" sz="1300" dirty="0"/>
          </a:p>
        </p:txBody>
      </p:sp>
      <p:sp>
        <p:nvSpPr>
          <p:cNvPr id="8" name="Shape 6"/>
          <p:cNvSpPr/>
          <p:nvPr/>
        </p:nvSpPr>
        <p:spPr>
          <a:xfrm>
            <a:off x="812800" y="3503811"/>
            <a:ext cx="4862264" cy="0"/>
          </a:xfrm>
          <a:prstGeom prst="line">
            <a:avLst/>
          </a:prstGeom>
          <a:noFill/>
          <a:ln w="12700">
            <a:solidFill>
              <a:srgbClr val="C9A254"/>
            </a:solidFill>
            <a:prstDash val="solid"/>
          </a:ln>
        </p:spPr>
      </p:sp>
      <p:sp>
        <p:nvSpPr>
          <p:cNvPr id="9" name="Text 7"/>
          <p:cNvSpPr/>
          <p:nvPr/>
        </p:nvSpPr>
        <p:spPr>
          <a:xfrm>
            <a:off x="812800" y="3637161"/>
            <a:ext cx="1831340" cy="665460"/>
          </a:xfrm>
          <a:prstGeom prst="rect">
            <a:avLst/>
          </a:prstGeom>
          <a:noFill/>
          <a:ln/>
        </p:spPr>
        <p:txBody>
          <a:bodyPr wrap="square" lIns="0" tIns="0" rIns="0" bIns="0" rtlCol="0" anchor="t">
            <a:normAutofit/>
          </a:bodyPr>
          <a:lstStyle/>
          <a:p>
            <a:pPr algn="l" indent="0" marL="0">
              <a:lnSpc>
                <a:spcPts val="5040"/>
              </a:lnSpc>
              <a:buNone/>
            </a:pPr>
            <a:r>
              <a:rPr lang="en-US" sz="3600" dirty="0">
                <a:solidFill>
                  <a:srgbClr val="14233E"/>
                </a:solidFill>
                <a:latin typeface="Gloock" pitchFamily="34" charset="0"/>
                <a:ea typeface="Gloock" pitchFamily="34" charset="-122"/>
                <a:cs typeface="Gloock" pitchFamily="34" charset="-120"/>
              </a:rPr>
              <a:t>$31.5M</a:t>
            </a:r>
            <a:endParaRPr lang="en-US" sz="3600" dirty="0"/>
          </a:p>
        </p:txBody>
      </p:sp>
      <p:sp>
        <p:nvSpPr>
          <p:cNvPr id="10" name="Text 8"/>
          <p:cNvSpPr/>
          <p:nvPr/>
        </p:nvSpPr>
        <p:spPr>
          <a:xfrm>
            <a:off x="2768600" y="3845768"/>
            <a:ext cx="2993658" cy="248245"/>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41506C"/>
                </a:solidFill>
                <a:latin typeface="Instrument Sans" pitchFamily="34" charset="0"/>
                <a:ea typeface="Instrument Sans" pitchFamily="34" charset="-122"/>
                <a:cs typeface="Instrument Sans" pitchFamily="34" charset="-120"/>
              </a:rPr>
              <a:t>Bus service cuts proposed in July</a:t>
            </a:r>
            <a:endParaRPr lang="en-US" sz="1300" dirty="0"/>
          </a:p>
        </p:txBody>
      </p:sp>
      <p:sp>
        <p:nvSpPr>
          <p:cNvPr id="11" name="Shape 9"/>
          <p:cNvSpPr/>
          <p:nvPr/>
        </p:nvSpPr>
        <p:spPr>
          <a:xfrm>
            <a:off x="812800" y="4461371"/>
            <a:ext cx="4862264" cy="0"/>
          </a:xfrm>
          <a:prstGeom prst="line">
            <a:avLst/>
          </a:prstGeom>
          <a:noFill/>
          <a:ln w="12700">
            <a:solidFill>
              <a:srgbClr val="C9A254"/>
            </a:solidFill>
            <a:prstDash val="solid"/>
          </a:ln>
        </p:spPr>
      </p:sp>
      <p:sp>
        <p:nvSpPr>
          <p:cNvPr id="12" name="Text 10"/>
          <p:cNvSpPr/>
          <p:nvPr/>
        </p:nvSpPr>
        <p:spPr>
          <a:xfrm>
            <a:off x="812800" y="4594721"/>
            <a:ext cx="1831340" cy="665460"/>
          </a:xfrm>
          <a:prstGeom prst="rect">
            <a:avLst/>
          </a:prstGeom>
          <a:noFill/>
          <a:ln/>
        </p:spPr>
        <p:txBody>
          <a:bodyPr wrap="square" lIns="0" tIns="0" rIns="0" bIns="0" rtlCol="0" anchor="t">
            <a:normAutofit/>
          </a:bodyPr>
          <a:lstStyle/>
          <a:p>
            <a:pPr algn="l" indent="0" marL="0">
              <a:lnSpc>
                <a:spcPts val="5040"/>
              </a:lnSpc>
              <a:buNone/>
            </a:pPr>
            <a:r>
              <a:rPr lang="en-US" sz="3600" dirty="0">
                <a:solidFill>
                  <a:srgbClr val="14233E"/>
                </a:solidFill>
                <a:latin typeface="Gloock" pitchFamily="34" charset="0"/>
                <a:ea typeface="Gloock" pitchFamily="34" charset="-122"/>
                <a:cs typeface="Gloock" pitchFamily="34" charset="-120"/>
              </a:rPr>
              <a:t>$12.5M</a:t>
            </a:r>
            <a:endParaRPr lang="en-US" sz="3600" dirty="0"/>
          </a:p>
        </p:txBody>
      </p:sp>
      <p:sp>
        <p:nvSpPr>
          <p:cNvPr id="13" name="Text 11"/>
          <p:cNvSpPr/>
          <p:nvPr/>
        </p:nvSpPr>
        <p:spPr>
          <a:xfrm>
            <a:off x="2768600" y="4691906"/>
            <a:ext cx="2993658" cy="471091"/>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41506C"/>
                </a:solidFill>
                <a:latin typeface="Instrument Sans" pitchFamily="34" charset="0"/>
                <a:ea typeface="Instrument Sans" pitchFamily="34" charset="-122"/>
                <a:cs typeface="Instrument Sans" pitchFamily="34" charset="-120"/>
              </a:rPr>
              <a:t>Restored early-morning service on 45 routes</a:t>
            </a:r>
            <a:endParaRPr lang="en-US" sz="1300" dirty="0"/>
          </a:p>
        </p:txBody>
      </p:sp>
      <p:sp>
        <p:nvSpPr>
          <p:cNvPr id="14" name="Text 12"/>
          <p:cNvSpPr/>
          <p:nvPr/>
        </p:nvSpPr>
        <p:spPr>
          <a:xfrm>
            <a:off x="6030664" y="2539901"/>
            <a:ext cx="5508992" cy="238720"/>
          </a:xfrm>
          <a:prstGeom prst="rect">
            <a:avLst/>
          </a:prstGeom>
          <a:noFill/>
          <a:ln/>
        </p:spPr>
        <p:txBody>
          <a:bodyPr wrap="square" lIns="0" tIns="0" rIns="0" bIns="0" rtlCol="0" anchor="t">
            <a:normAutofit/>
          </a:bodyPr>
          <a:lstStyle/>
          <a:p>
            <a:pPr algn="l" indent="0" marL="0">
              <a:lnSpc>
                <a:spcPts val="1680"/>
              </a:lnSpc>
              <a:buNone/>
            </a:pPr>
            <a:r>
              <a:rPr lang="en-US" sz="1200" spc="150" kern="0" dirty="0">
                <a:solidFill>
                  <a:srgbClr val="14233E"/>
                </a:solidFill>
                <a:latin typeface="Geist Mono" pitchFamily="34" charset="0"/>
                <a:ea typeface="Geist Mono" pitchFamily="34" charset="-122"/>
                <a:cs typeface="Geist Mono" pitchFamily="34" charset="-120"/>
              </a:rPr>
              <a:t>WHAT STANDS AND WHAT IS NEXT</a:t>
            </a:r>
            <a:endParaRPr lang="en-US" sz="1200" dirty="0"/>
          </a:p>
        </p:txBody>
      </p:sp>
      <p:sp>
        <p:nvSpPr>
          <p:cNvPr id="15" name="Text 13"/>
          <p:cNvSpPr/>
          <p:nvPr/>
        </p:nvSpPr>
        <p:spPr>
          <a:xfrm>
            <a:off x="6030664" y="2867521"/>
            <a:ext cx="5508992" cy="1412180"/>
          </a:xfrm>
          <a:prstGeom prst="rect">
            <a:avLst/>
          </a:prstGeom>
          <a:noFill/>
          <a:ln/>
        </p:spPr>
        <p:txBody>
          <a:bodyPr wrap="square" lIns="0" tIns="0" rIns="0" bIns="0" rtlCol="0" anchor="t">
            <a:normAutofit/>
          </a:bodyPr>
          <a:lstStyle/>
          <a:p>
            <a:pPr algn="l" marL="198120" indent="-155956">
              <a:lnSpc>
                <a:spcPts val="1820"/>
              </a:lnSpc>
              <a:buSzPct val="100000"/>
              <a:buChar char="•"/>
            </a:pPr>
            <a:r>
              <a:rPr lang="en-US" sz="1300" dirty="0">
                <a:solidFill>
                  <a:srgbClr val="14233E"/>
                </a:solidFill>
                <a:latin typeface="Instrument Sans" pitchFamily="34" charset="0"/>
                <a:ea typeface="Instrument Sans" pitchFamily="34" charset="-122"/>
                <a:cs typeface="Instrument Sans" pitchFamily="34" charset="-120"/>
              </a:rPr>
              <a:t>Late-night cuts on 38 routes stay, starting in spring.</a:t>
            </a:r>
            <a:endParaRPr lang="en-US" sz="1300" dirty="0"/>
          </a:p>
          <a:p>
            <a:pPr algn="l" marL="198120" indent="-155956">
              <a:lnSpc>
                <a:spcPts val="1820"/>
              </a:lnSpc>
              <a:buSzPct val="100000"/>
              <a:buChar char="•"/>
            </a:pPr>
            <a:r>
              <a:rPr lang="en-US" sz="1300" dirty="0">
                <a:solidFill>
                  <a:srgbClr val="14233E"/>
                </a:solidFill>
                <a:latin typeface="Instrument Sans" pitchFamily="34" charset="0"/>
                <a:ea typeface="Instrument Sans" pitchFamily="34" charset="-122"/>
                <a:cs typeface="Instrument Sans" pitchFamily="34" charset="-120"/>
              </a:rPr>
              <a:t>The Commission will revisit a 25 or 50 cent fare increase. The $2.25 fare dates from 2013.</a:t>
            </a:r>
            <a:endParaRPr lang="en-US" sz="1300" dirty="0"/>
          </a:p>
          <a:p>
            <a:pPr algn="l" marL="198120" indent="-155956">
              <a:lnSpc>
                <a:spcPts val="1820"/>
              </a:lnSpc>
              <a:buSzPct val="100000"/>
              <a:buChar char="•"/>
            </a:pPr>
            <a:r>
              <a:rPr lang="en-US" sz="1300" dirty="0">
                <a:solidFill>
                  <a:srgbClr val="14233E"/>
                </a:solidFill>
                <a:latin typeface="Instrument Sans" pitchFamily="34" charset="0"/>
                <a:ea typeface="Instrument Sans" pitchFamily="34" charset="-122"/>
                <a:cs typeface="Instrument Sans" pitchFamily="34" charset="-120"/>
              </a:rPr>
              <a:t>The transit reserve, meant for rail expansion, now runs buses.</a:t>
            </a:r>
            <a:endParaRPr lang="en-US" sz="1300" dirty="0"/>
          </a:p>
          <a:p>
            <a:pPr algn="l" marL="198120" indent="-155956">
              <a:lnSpc>
                <a:spcPts val="1820"/>
              </a:lnSpc>
              <a:buSzPct val="100000"/>
              <a:buChar char="•"/>
            </a:pPr>
            <a:r>
              <a:rPr lang="en-US" sz="1300" dirty="0">
                <a:solidFill>
                  <a:srgbClr val="14233E"/>
                </a:solidFill>
                <a:latin typeface="Instrument Sans" pitchFamily="34" charset="0"/>
                <a:ea typeface="Instrument Sans" pitchFamily="34" charset="-122"/>
                <a:cs typeface="Instrument Sans" pitchFamily="34" charset="-120"/>
              </a:rPr>
              <a:t>Northeast Corridor rail: $188.8M this year, service planned for FY 2030-31.</a:t>
            </a:r>
            <a:endParaRPr lang="en-US" sz="1300" dirty="0"/>
          </a:p>
        </p:txBody>
      </p:sp>
      <p:sp>
        <p:nvSpPr>
          <p:cNvPr id="16" name="Shape 14"/>
          <p:cNvSpPr/>
          <p:nvPr/>
        </p:nvSpPr>
        <p:spPr>
          <a:xfrm>
            <a:off x="6030664" y="4368602"/>
            <a:ext cx="5348536" cy="716260"/>
          </a:xfrm>
          <a:prstGeom prst="rect">
            <a:avLst/>
          </a:prstGeom>
          <a:solidFill>
            <a:srgbClr val="14233E"/>
          </a:solidFill>
          <a:ln/>
        </p:spPr>
      </p:sp>
      <p:sp>
        <p:nvSpPr>
          <p:cNvPr id="17" name="Text 15"/>
          <p:cNvSpPr/>
          <p:nvPr/>
        </p:nvSpPr>
        <p:spPr>
          <a:xfrm>
            <a:off x="6208464" y="4495602"/>
            <a:ext cx="5142724" cy="487660"/>
          </a:xfrm>
          <a:prstGeom prst="rect">
            <a:avLst/>
          </a:prstGeom>
          <a:noFill/>
          <a:ln/>
        </p:spPr>
        <p:txBody>
          <a:bodyPr wrap="square" lIns="0" tIns="0" rIns="0" bIns="0" rtlCol="0" anchor="t">
            <a:normAutofit/>
          </a:bodyPr>
          <a:lstStyle/>
          <a:p>
            <a:pPr algn="l" indent="0" marL="0">
              <a:lnSpc>
                <a:spcPts val="1820"/>
              </a:lnSpc>
              <a:buNone/>
            </a:pPr>
            <a:r>
              <a:rPr lang="en-US" sz="1300" b="1" dirty="0">
                <a:solidFill>
                  <a:srgbClr val="F4EFE6"/>
                </a:solidFill>
                <a:latin typeface="Instrument Sans" pitchFamily="34" charset="0"/>
                <a:ea typeface="Instrument Sans" pitchFamily="34" charset="-122"/>
                <a:cs typeface="Instrument Sans" pitchFamily="34" charset="-120"/>
              </a:rPr>
              <a:t>For members:</a:t>
            </a:r>
            <a:r>
              <a:rPr lang="en-US" sz="1300" dirty="0">
                <a:solidFill>
                  <a:srgbClr val="F4EFE6"/>
                </a:solidFill>
                <a:latin typeface="Instrument Sans" pitchFamily="34" charset="0"/>
                <a:ea typeface="Instrument Sans" pitchFamily="34" charset="-122"/>
                <a:cs typeface="Instrument Sans" pitchFamily="34" charset="-120"/>
              </a:rPr>
              <a:t> night-shift staff in hospitality, healthcare and retail lose late buses first.</a:t>
            </a:r>
            <a:endParaRPr lang="en-US" sz="1300" dirty="0"/>
          </a:p>
        </p:txBody>
      </p:sp>
      <p:sp>
        <p:nvSpPr>
          <p:cNvPr id="18" name="Text 16"/>
          <p:cNvSpPr/>
          <p:nvPr/>
        </p:nvSpPr>
        <p:spPr>
          <a:xfrm>
            <a:off x="812800" y="6238280"/>
            <a:ext cx="8502650" cy="238720"/>
          </a:xfrm>
          <a:prstGeom prst="rect">
            <a:avLst/>
          </a:prstGeom>
          <a:noFill/>
          <a:ln/>
        </p:spPr>
        <p:txBody>
          <a:bodyPr wrap="square" lIns="0" tIns="0" rIns="0" bIns="0" rtlCol="0" anchor="t">
            <a:normAutofit/>
          </a:bodyPr>
          <a:lstStyle/>
          <a:p>
            <a:pPr algn="l" indent="0" marL="0">
              <a:lnSpc>
                <a:spcPts val="1680"/>
              </a:lnSpc>
              <a:buNone/>
            </a:pPr>
            <a:r>
              <a:rPr lang="en-US" sz="1200" spc="100" kern="0" dirty="0">
                <a:solidFill>
                  <a:srgbClr val="5E6B80"/>
                </a:solidFill>
                <a:latin typeface="Geist Mono" pitchFamily="34" charset="0"/>
                <a:ea typeface="Geist Mono" pitchFamily="34" charset="-122"/>
                <a:cs typeface="Geist Mono" pitchFamily="34" charset="-120"/>
              </a:rPr>
              <a:t>STATURA · MIAMI-DADE FY 2026-27 BUDGET · STATUS AS OF SEPT 23, 2026</a:t>
            </a:r>
            <a:endParaRPr lang="en-US" sz="1200" dirty="0"/>
          </a:p>
        </p:txBody>
      </p:sp>
      <p:sp>
        <p:nvSpPr>
          <p:cNvPr id="19" name="Text 17"/>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E6B80"/>
                </a:solidFill>
                <a:latin typeface="Geist Mono" pitchFamily="34" charset="0"/>
                <a:ea typeface="Geist Mono" pitchFamily="34" charset="-122"/>
                <a:cs typeface="Geist Mono" pitchFamily="34" charset="-120"/>
              </a:rPr>
              <a:t>07</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101D34"/>
        </a:solidFill>
      </p:bgPr>
    </p:bg>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gradFill rotWithShape="1">
            <a:gsLst>
              <a:gs pos="0">
                <a:srgbClr val="101D34"/>
              </a:gs>
              <a:gs pos="100000">
                <a:srgbClr val="172844"/>
              </a:gs>
            </a:gsLst>
            <a:lin ang="5400000" scaled="0"/>
          </a:gradFill>
          <a:ln/>
        </p:spPr>
      </p:sp>
      <p:sp>
        <p:nvSpPr>
          <p:cNvPr id="3" name="Shape 1"/>
          <p:cNvSpPr/>
          <p:nvPr/>
        </p:nvSpPr>
        <p:spPr>
          <a:xfrm>
            <a:off x="812800" y="609600"/>
            <a:ext cx="609600" cy="25400"/>
          </a:xfrm>
          <a:prstGeom prst="rect">
            <a:avLst/>
          </a:prstGeom>
          <a:solidFill>
            <a:srgbClr val="C9A254"/>
          </a:solidFill>
          <a:ln/>
        </p:spPr>
      </p:sp>
      <p:sp>
        <p:nvSpPr>
          <p:cNvPr id="4" name="Text 2"/>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spc="200" kern="0" dirty="0">
                <a:solidFill>
                  <a:srgbClr val="C9A254"/>
                </a:solidFill>
                <a:latin typeface="Geist Mono" pitchFamily="34" charset="0"/>
                <a:ea typeface="Geist Mono" pitchFamily="34" charset="-122"/>
                <a:cs typeface="Geist Mono" pitchFamily="34" charset="-120"/>
              </a:rPr>
              <a:t>05 · PUBLIC SAFETY</a:t>
            </a:r>
            <a:endParaRPr lang="en-US" sz="1200" dirty="0"/>
          </a:p>
        </p:txBody>
      </p:sp>
      <p:sp>
        <p:nvSpPr>
          <p:cNvPr id="5" name="Text 3"/>
          <p:cNvSpPr/>
          <p:nvPr/>
        </p:nvSpPr>
        <p:spPr>
          <a:xfrm>
            <a:off x="812800" y="1254720"/>
            <a:ext cx="10883392" cy="1031180"/>
          </a:xfrm>
          <a:prstGeom prst="rect">
            <a:avLst/>
          </a:prstGeom>
          <a:noFill/>
          <a:ln/>
        </p:spPr>
        <p:txBody>
          <a:bodyPr wrap="square" lIns="0" tIns="0" rIns="0" bIns="0" rtlCol="0" anchor="t">
            <a:normAutofit/>
          </a:bodyPr>
          <a:lstStyle/>
          <a:p>
            <a:pPr algn="l" indent="0" marL="0">
              <a:lnSpc>
                <a:spcPts val="3960"/>
              </a:lnSpc>
              <a:buNone/>
            </a:pPr>
            <a:r>
              <a:rPr lang="en-US" sz="3600" dirty="0">
                <a:solidFill>
                  <a:srgbClr val="F4EFE6"/>
                </a:solidFill>
                <a:latin typeface="Gloock" pitchFamily="34" charset="0"/>
                <a:ea typeface="Gloock" pitchFamily="34" charset="-122"/>
                <a:cs typeface="Gloock" pitchFamily="34" charset="-120"/>
              </a:rPr>
              <a:t>Public safety grows the most, and the Sheriff wants more.</a:t>
            </a:r>
            <a:endParaRPr lang="en-US" sz="3600" dirty="0"/>
          </a:p>
        </p:txBody>
      </p:sp>
      <p:sp>
        <p:nvSpPr>
          <p:cNvPr id="6" name="Shape 4"/>
          <p:cNvSpPr/>
          <p:nvPr/>
        </p:nvSpPr>
        <p:spPr>
          <a:xfrm>
            <a:off x="812800" y="2489101"/>
            <a:ext cx="5194300" cy="2515791"/>
          </a:xfrm>
          <a:prstGeom prst="rect">
            <a:avLst/>
          </a:prstGeom>
          <a:solidFill>
            <a:srgbClr val="FFFFFF">
              <a:alpha val="4000"/>
            </a:srgbClr>
          </a:solidFill>
          <a:ln/>
        </p:spPr>
      </p:sp>
      <p:sp>
        <p:nvSpPr>
          <p:cNvPr id="7" name="Shape 5"/>
          <p:cNvSpPr/>
          <p:nvPr/>
        </p:nvSpPr>
        <p:spPr>
          <a:xfrm>
            <a:off x="812800" y="2498626"/>
            <a:ext cx="5194300" cy="0"/>
          </a:xfrm>
          <a:prstGeom prst="line">
            <a:avLst/>
          </a:prstGeom>
          <a:noFill/>
          <a:ln w="19050">
            <a:solidFill>
              <a:srgbClr val="C9A254"/>
            </a:solidFill>
            <a:prstDash val="solid"/>
          </a:ln>
        </p:spPr>
      </p:sp>
      <p:sp>
        <p:nvSpPr>
          <p:cNvPr id="8" name="Text 6"/>
          <p:cNvSpPr/>
          <p:nvPr/>
        </p:nvSpPr>
        <p:spPr>
          <a:xfrm>
            <a:off x="1066800" y="2762151"/>
            <a:ext cx="4826889" cy="238720"/>
          </a:xfrm>
          <a:prstGeom prst="rect">
            <a:avLst/>
          </a:prstGeom>
          <a:noFill/>
          <a:ln/>
        </p:spPr>
        <p:txBody>
          <a:bodyPr wrap="square" lIns="0" tIns="0" rIns="0" bIns="0" rtlCol="0" anchor="t">
            <a:normAutofit/>
          </a:bodyPr>
          <a:lstStyle/>
          <a:p>
            <a:pPr algn="l" indent="0" marL="0">
              <a:lnSpc>
                <a:spcPts val="1680"/>
              </a:lnSpc>
              <a:buNone/>
            </a:pPr>
            <a:r>
              <a:rPr lang="en-US" sz="1200" spc="150" kern="0" dirty="0">
                <a:solidFill>
                  <a:srgbClr val="C9A254"/>
                </a:solidFill>
                <a:latin typeface="Geist Mono" pitchFamily="34" charset="0"/>
                <a:ea typeface="Geist Mono" pitchFamily="34" charset="-122"/>
                <a:cs typeface="Geist Mono" pitchFamily="34" charset="-120"/>
              </a:rPr>
              <a:t>SHERIFF'S OFFICE</a:t>
            </a:r>
            <a:endParaRPr lang="en-US" sz="1200" dirty="0"/>
          </a:p>
        </p:txBody>
      </p:sp>
      <p:sp>
        <p:nvSpPr>
          <p:cNvPr id="9" name="Text 7"/>
          <p:cNvSpPr/>
          <p:nvPr/>
        </p:nvSpPr>
        <p:spPr>
          <a:xfrm>
            <a:off x="1066800" y="3089771"/>
            <a:ext cx="4826889" cy="878830"/>
          </a:xfrm>
          <a:prstGeom prst="rect">
            <a:avLst/>
          </a:prstGeom>
          <a:noFill/>
          <a:ln/>
        </p:spPr>
        <p:txBody>
          <a:bodyPr wrap="square" lIns="0" tIns="0" rIns="0" bIns="0" rtlCol="0" anchor="t">
            <a:normAutofit/>
          </a:bodyPr>
          <a:lstStyle/>
          <a:p>
            <a:pPr algn="l" indent="0" marL="0">
              <a:lnSpc>
                <a:spcPts val="6720"/>
              </a:lnSpc>
              <a:buNone/>
            </a:pPr>
            <a:r>
              <a:rPr lang="en-US" sz="4800" dirty="0">
                <a:solidFill>
                  <a:srgbClr val="F4EFE6"/>
                </a:solidFill>
                <a:latin typeface="Gloock" pitchFamily="34" charset="0"/>
                <a:ea typeface="Gloock" pitchFamily="34" charset="-122"/>
                <a:cs typeface="Gloock" pitchFamily="34" charset="-120"/>
              </a:rPr>
              <a:t>$1.181B</a:t>
            </a:r>
            <a:endParaRPr lang="en-US" sz="4800" dirty="0"/>
          </a:p>
        </p:txBody>
      </p:sp>
      <p:sp>
        <p:nvSpPr>
          <p:cNvPr id="10" name="Text 8"/>
          <p:cNvSpPr/>
          <p:nvPr/>
        </p:nvSpPr>
        <p:spPr>
          <a:xfrm>
            <a:off x="1066800" y="4057501"/>
            <a:ext cx="4826889" cy="718790"/>
          </a:xfrm>
          <a:prstGeom prst="rect">
            <a:avLst/>
          </a:prstGeom>
          <a:noFill/>
          <a:ln/>
        </p:spPr>
        <p:txBody>
          <a:bodyPr wrap="square" lIns="0" tIns="0" rIns="0" bIns="0" rtlCol="0" anchor="t">
            <a:normAutofit/>
          </a:bodyPr>
          <a:lstStyle/>
          <a:p>
            <a:pPr algn="l" marL="198120" indent="-155956">
              <a:lnSpc>
                <a:spcPts val="1820"/>
              </a:lnSpc>
              <a:buSzPct val="100000"/>
              <a:buChar char="•"/>
            </a:pPr>
            <a:r>
              <a:rPr lang="en-US" sz="1300" dirty="0">
                <a:solidFill>
                  <a:srgbClr val="C9D3E0"/>
                </a:solidFill>
                <a:latin typeface="Instrument Sans" pitchFamily="34" charset="0"/>
                <a:ea typeface="Instrument Sans" pitchFamily="34" charset="-122"/>
                <a:cs typeface="Instrument Sans" pitchFamily="34" charset="-120"/>
              </a:rPr>
              <a:t>Up about $63M, with 200 new positions.</a:t>
            </a:r>
            <a:endParaRPr lang="en-US" sz="1300" dirty="0"/>
          </a:p>
          <a:p>
            <a:pPr algn="l" marL="198120" indent="-155956">
              <a:lnSpc>
                <a:spcPts val="1820"/>
              </a:lnSpc>
              <a:buSzPct val="100000"/>
              <a:buChar char="•"/>
            </a:pPr>
            <a:r>
              <a:rPr lang="en-US" sz="1300" dirty="0">
                <a:solidFill>
                  <a:srgbClr val="C9D3E0"/>
                </a:solidFill>
                <a:latin typeface="Instrument Sans" pitchFamily="34" charset="0"/>
                <a:ea typeface="Instrument Sans" pitchFamily="34" charset="-122"/>
                <a:cs typeface="Instrument Sans" pitchFamily="34" charset="-120"/>
              </a:rPr>
              <a:t>The Commission added $11.5M for contractual pay.</a:t>
            </a:r>
            <a:endParaRPr lang="en-US" sz="1300" dirty="0"/>
          </a:p>
          <a:p>
            <a:pPr algn="l" marL="198120" indent="-155956">
              <a:lnSpc>
                <a:spcPts val="1820"/>
              </a:lnSpc>
              <a:buSzPct val="100000"/>
              <a:buChar char="•"/>
            </a:pPr>
            <a:r>
              <a:rPr lang="en-US" sz="1300" dirty="0">
                <a:solidFill>
                  <a:srgbClr val="C9D3E0"/>
                </a:solidFill>
                <a:latin typeface="Instrument Sans" pitchFamily="34" charset="0"/>
                <a:ea typeface="Instrument Sans" pitchFamily="34" charset="-122"/>
                <a:cs typeface="Instrument Sans" pitchFamily="34" charset="-120"/>
              </a:rPr>
              <a:t>The Sheriff asked for about $45M more.</a:t>
            </a:r>
            <a:endParaRPr lang="en-US" sz="1300" dirty="0"/>
          </a:p>
        </p:txBody>
      </p:sp>
      <p:sp>
        <p:nvSpPr>
          <p:cNvPr id="11" name="Shape 9"/>
          <p:cNvSpPr/>
          <p:nvPr/>
        </p:nvSpPr>
        <p:spPr>
          <a:xfrm>
            <a:off x="6184900" y="2489101"/>
            <a:ext cx="5194300" cy="2515791"/>
          </a:xfrm>
          <a:prstGeom prst="rect">
            <a:avLst/>
          </a:prstGeom>
          <a:solidFill>
            <a:srgbClr val="FFFFFF">
              <a:alpha val="4000"/>
            </a:srgbClr>
          </a:solidFill>
          <a:ln/>
        </p:spPr>
      </p:sp>
      <p:sp>
        <p:nvSpPr>
          <p:cNvPr id="12" name="Shape 10"/>
          <p:cNvSpPr/>
          <p:nvPr/>
        </p:nvSpPr>
        <p:spPr>
          <a:xfrm>
            <a:off x="6184900" y="2498626"/>
            <a:ext cx="5194300" cy="0"/>
          </a:xfrm>
          <a:prstGeom prst="line">
            <a:avLst/>
          </a:prstGeom>
          <a:noFill/>
          <a:ln w="19050">
            <a:solidFill>
              <a:srgbClr val="C9A254"/>
            </a:solidFill>
            <a:prstDash val="solid"/>
          </a:ln>
        </p:spPr>
      </p:sp>
      <p:sp>
        <p:nvSpPr>
          <p:cNvPr id="13" name="Text 11"/>
          <p:cNvSpPr/>
          <p:nvPr/>
        </p:nvSpPr>
        <p:spPr>
          <a:xfrm>
            <a:off x="6438900" y="2762151"/>
            <a:ext cx="4826889" cy="238720"/>
          </a:xfrm>
          <a:prstGeom prst="rect">
            <a:avLst/>
          </a:prstGeom>
          <a:noFill/>
          <a:ln/>
        </p:spPr>
        <p:txBody>
          <a:bodyPr wrap="square" lIns="0" tIns="0" rIns="0" bIns="0" rtlCol="0" anchor="t">
            <a:normAutofit/>
          </a:bodyPr>
          <a:lstStyle/>
          <a:p>
            <a:pPr algn="l" indent="0" marL="0">
              <a:lnSpc>
                <a:spcPts val="1680"/>
              </a:lnSpc>
              <a:buNone/>
            </a:pPr>
            <a:r>
              <a:rPr lang="en-US" sz="1200" spc="150" kern="0" dirty="0">
                <a:solidFill>
                  <a:srgbClr val="C9A254"/>
                </a:solidFill>
                <a:latin typeface="Geist Mono" pitchFamily="34" charset="0"/>
                <a:ea typeface="Geist Mono" pitchFamily="34" charset="-122"/>
                <a:cs typeface="Geist Mono" pitchFamily="34" charset="-120"/>
              </a:rPr>
              <a:t>FIRE RESCUE</a:t>
            </a:r>
            <a:endParaRPr lang="en-US" sz="1200" dirty="0"/>
          </a:p>
        </p:txBody>
      </p:sp>
      <p:sp>
        <p:nvSpPr>
          <p:cNvPr id="14" name="Text 12"/>
          <p:cNvSpPr/>
          <p:nvPr/>
        </p:nvSpPr>
        <p:spPr>
          <a:xfrm>
            <a:off x="6438900" y="3089771"/>
            <a:ext cx="4826889" cy="878830"/>
          </a:xfrm>
          <a:prstGeom prst="rect">
            <a:avLst/>
          </a:prstGeom>
          <a:noFill/>
          <a:ln/>
        </p:spPr>
        <p:txBody>
          <a:bodyPr wrap="square" lIns="0" tIns="0" rIns="0" bIns="0" rtlCol="0" anchor="t">
            <a:normAutofit/>
          </a:bodyPr>
          <a:lstStyle/>
          <a:p>
            <a:pPr algn="l" indent="0" marL="0">
              <a:lnSpc>
                <a:spcPts val="6720"/>
              </a:lnSpc>
              <a:buNone/>
            </a:pPr>
            <a:r>
              <a:rPr lang="en-US" sz="4800" dirty="0">
                <a:solidFill>
                  <a:srgbClr val="F4EFE6"/>
                </a:solidFill>
                <a:latin typeface="Gloock" pitchFamily="34" charset="0"/>
                <a:ea typeface="Gloock" pitchFamily="34" charset="-122"/>
                <a:cs typeface="Gloock" pitchFamily="34" charset="-120"/>
              </a:rPr>
              <a:t>$927.9M</a:t>
            </a:r>
            <a:endParaRPr lang="en-US" sz="4800" dirty="0"/>
          </a:p>
        </p:txBody>
      </p:sp>
      <p:sp>
        <p:nvSpPr>
          <p:cNvPr id="15" name="Text 13"/>
          <p:cNvSpPr/>
          <p:nvPr/>
        </p:nvSpPr>
        <p:spPr>
          <a:xfrm>
            <a:off x="6438900" y="4057501"/>
            <a:ext cx="4826889" cy="487660"/>
          </a:xfrm>
          <a:prstGeom prst="rect">
            <a:avLst/>
          </a:prstGeom>
          <a:noFill/>
          <a:ln/>
        </p:spPr>
        <p:txBody>
          <a:bodyPr wrap="square" lIns="0" tIns="0" rIns="0" bIns="0" rtlCol="0" anchor="t">
            <a:normAutofit/>
          </a:bodyPr>
          <a:lstStyle/>
          <a:p>
            <a:pPr algn="l" marL="198120" indent="-155956">
              <a:lnSpc>
                <a:spcPts val="1820"/>
              </a:lnSpc>
              <a:buSzPct val="100000"/>
              <a:buChar char="•"/>
            </a:pPr>
            <a:r>
              <a:rPr lang="en-US" sz="1300" dirty="0">
                <a:solidFill>
                  <a:srgbClr val="C9D3E0"/>
                </a:solidFill>
                <a:latin typeface="Instrument Sans" pitchFamily="34" charset="0"/>
                <a:ea typeface="Instrument Sans" pitchFamily="34" charset="-122"/>
                <a:cs typeface="Instrument Sans" pitchFamily="34" charset="-120"/>
              </a:rPr>
              <a:t>135 new positions.</a:t>
            </a:r>
            <a:endParaRPr lang="en-US" sz="1300" dirty="0"/>
          </a:p>
          <a:p>
            <a:pPr algn="l" marL="198120" indent="-155956">
              <a:lnSpc>
                <a:spcPts val="1820"/>
              </a:lnSpc>
              <a:buSzPct val="100000"/>
              <a:buChar char="•"/>
            </a:pPr>
            <a:r>
              <a:rPr lang="en-US" sz="1300" dirty="0">
                <a:solidFill>
                  <a:srgbClr val="C9D3E0"/>
                </a:solidFill>
                <a:latin typeface="Instrument Sans" pitchFamily="34" charset="0"/>
                <a:ea typeface="Instrument Sans" pitchFamily="34" charset="-122"/>
                <a:cs typeface="Instrument Sans" pitchFamily="34" charset="-120"/>
              </a:rPr>
              <a:t>Fire district rate unchanged at 2.3965 mills.</a:t>
            </a:r>
            <a:endParaRPr lang="en-US" sz="1300" dirty="0"/>
          </a:p>
        </p:txBody>
      </p:sp>
      <p:sp>
        <p:nvSpPr>
          <p:cNvPr id="16" name="Text 14"/>
          <p:cNvSpPr/>
          <p:nvPr/>
        </p:nvSpPr>
        <p:spPr>
          <a:xfrm>
            <a:off x="812800" y="5233491"/>
            <a:ext cx="10883392" cy="274290"/>
          </a:xfrm>
          <a:prstGeom prst="rect">
            <a:avLst/>
          </a:prstGeom>
          <a:noFill/>
          <a:ln/>
        </p:spPr>
        <p:txBody>
          <a:bodyPr wrap="square" lIns="0" tIns="0" rIns="0" bIns="0" rtlCol="0" anchor="t">
            <a:normAutofit/>
          </a:bodyPr>
          <a:lstStyle/>
          <a:p>
            <a:pPr algn="l" indent="0" marL="0">
              <a:lnSpc>
                <a:spcPts val="1960"/>
              </a:lnSpc>
              <a:buNone/>
            </a:pPr>
            <a:r>
              <a:rPr lang="en-US" sz="1400" b="1" dirty="0">
                <a:solidFill>
                  <a:srgbClr val="F4EFE6"/>
                </a:solidFill>
                <a:latin typeface="Instrument Sans" pitchFamily="34" charset="0"/>
                <a:ea typeface="Instrument Sans" pitchFamily="34" charset="-122"/>
                <a:cs typeface="Instrument Sans" pitchFamily="34" charset="-120"/>
              </a:rPr>
              <a:t>Watch:</a:t>
            </a:r>
            <a:r>
              <a:rPr lang="en-US" sz="1400" dirty="0">
                <a:solidFill>
                  <a:srgbClr val="F4EFE6"/>
                </a:solidFill>
                <a:latin typeface="Instrument Sans" pitchFamily="34" charset="0"/>
                <a:ea typeface="Instrument Sans" pitchFamily="34" charset="-122"/>
                <a:cs typeface="Instrument Sans" pitchFamily="34" charset="-120"/>
              </a:rPr>
              <a:t> the Sheriff has not ruled out an appeal to the Governor and Cabinet, who can overrule the county on her budget.</a:t>
            </a:r>
            <a:endParaRPr lang="en-US" sz="1400" dirty="0"/>
          </a:p>
        </p:txBody>
      </p:sp>
      <p:sp>
        <p:nvSpPr>
          <p:cNvPr id="17" name="Text 15"/>
          <p:cNvSpPr/>
          <p:nvPr/>
        </p:nvSpPr>
        <p:spPr>
          <a:xfrm>
            <a:off x="812800" y="6238280"/>
            <a:ext cx="8502650" cy="238720"/>
          </a:xfrm>
          <a:prstGeom prst="rect">
            <a:avLst/>
          </a:prstGeom>
          <a:noFill/>
          <a:ln/>
        </p:spPr>
        <p:txBody>
          <a:bodyPr wrap="square" lIns="0" tIns="0" rIns="0" bIns="0" rtlCol="0" anchor="t">
            <a:normAutofit/>
          </a:bodyPr>
          <a:lstStyle/>
          <a:p>
            <a:pPr algn="l" indent="0" marL="0">
              <a:lnSpc>
                <a:spcPts val="1680"/>
              </a:lnSpc>
              <a:buNone/>
            </a:pPr>
            <a:r>
              <a:rPr lang="en-US" sz="1200" spc="100" kern="0" dirty="0">
                <a:solidFill>
                  <a:srgbClr val="96A7BE"/>
                </a:solidFill>
                <a:latin typeface="Geist Mono" pitchFamily="34" charset="0"/>
                <a:ea typeface="Geist Mono" pitchFamily="34" charset="-122"/>
                <a:cs typeface="Geist Mono" pitchFamily="34" charset="-120"/>
              </a:rPr>
              <a:t>STATURA · MIAMI-DADE FY 2026-27 BUDGET · STATUS AS OF SEPT 23, 2026</a:t>
            </a:r>
            <a:endParaRPr lang="en-US" sz="1200" dirty="0"/>
          </a:p>
        </p:txBody>
      </p:sp>
      <p:sp>
        <p:nvSpPr>
          <p:cNvPr id="18" name="Text 16"/>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96A7BE"/>
                </a:solidFill>
                <a:latin typeface="Geist Mono" pitchFamily="34" charset="0"/>
                <a:ea typeface="Geist Mono" pitchFamily="34" charset="-122"/>
                <a:cs typeface="Geist Mono" pitchFamily="34" charset="-120"/>
              </a:rPr>
              <a:t>08</a:t>
            </a:r>
            <a:endParaRPr lang="en-US"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4EFE6"/>
        </a:solidFill>
      </p:bgPr>
    </p:bg>
    <p:spTree>
      <p:nvGrpSpPr>
        <p:cNvPr id="1" name=""/>
        <p:cNvGrpSpPr/>
        <p:nvPr/>
      </p:nvGrpSpPr>
      <p:grpSpPr>
        <a:xfrm>
          <a:off x="0" y="0"/>
          <a:ext cx="0" cy="0"/>
          <a:chOff x="0" y="0"/>
          <a:chExt cx="0" cy="0"/>
        </a:xfrm>
      </p:grpSpPr>
      <p:sp>
        <p:nvSpPr>
          <p:cNvPr id="2" name="Shape 0"/>
          <p:cNvSpPr/>
          <p:nvPr/>
        </p:nvSpPr>
        <p:spPr>
          <a:xfrm>
            <a:off x="812800" y="609600"/>
            <a:ext cx="609600" cy="25400"/>
          </a:xfrm>
          <a:prstGeom prst="rect">
            <a:avLst/>
          </a:prstGeom>
          <a:solidFill>
            <a:srgbClr val="C9A254"/>
          </a:solidFill>
          <a:ln/>
        </p:spPr>
      </p:sp>
      <p:sp>
        <p:nvSpPr>
          <p:cNvPr id="3" name="Text 1"/>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spc="200" kern="0" dirty="0">
                <a:solidFill>
                  <a:srgbClr val="14233E"/>
                </a:solidFill>
                <a:latin typeface="Geist Mono" pitchFamily="34" charset="0"/>
                <a:ea typeface="Geist Mono" pitchFamily="34" charset="-122"/>
                <a:cs typeface="Geist Mono" pitchFamily="34" charset="-120"/>
              </a:rPr>
              <a:t>06 · HOUSING AND WATER</a:t>
            </a:r>
            <a:endParaRPr lang="en-US" sz="1200" dirty="0"/>
          </a:p>
        </p:txBody>
      </p:sp>
      <p:sp>
        <p:nvSpPr>
          <p:cNvPr id="4" name="Text 2"/>
          <p:cNvSpPr/>
          <p:nvPr/>
        </p:nvSpPr>
        <p:spPr>
          <a:xfrm>
            <a:off x="812800" y="1280120"/>
            <a:ext cx="10883392" cy="528290"/>
          </a:xfrm>
          <a:prstGeom prst="rect">
            <a:avLst/>
          </a:prstGeom>
          <a:noFill/>
          <a:ln/>
        </p:spPr>
        <p:txBody>
          <a:bodyPr wrap="square" lIns="0" tIns="0" rIns="0" bIns="0" rtlCol="0" anchor="t">
            <a:normAutofit/>
          </a:bodyPr>
          <a:lstStyle/>
          <a:p>
            <a:pPr algn="l" indent="0" marL="0">
              <a:lnSpc>
                <a:spcPts val="3960"/>
              </a:lnSpc>
              <a:buNone/>
            </a:pPr>
            <a:r>
              <a:rPr lang="en-US" sz="3600" dirty="0">
                <a:solidFill>
                  <a:srgbClr val="14233E"/>
                </a:solidFill>
                <a:latin typeface="Gloock" pitchFamily="34" charset="0"/>
                <a:ea typeface="Gloock" pitchFamily="34" charset="-122"/>
                <a:cs typeface="Gloock" pitchFamily="34" charset="-120"/>
              </a:rPr>
              <a:t>Housing money rises. So do water and sewer bills.</a:t>
            </a:r>
            <a:endParaRPr lang="en-US" sz="3600" dirty="0"/>
          </a:p>
        </p:txBody>
      </p:sp>
      <p:sp>
        <p:nvSpPr>
          <p:cNvPr id="5" name="Shape 3"/>
          <p:cNvSpPr/>
          <p:nvPr/>
        </p:nvSpPr>
        <p:spPr>
          <a:xfrm>
            <a:off x="812800" y="2037011"/>
            <a:ext cx="5194300" cy="3010892"/>
          </a:xfrm>
          <a:prstGeom prst="rect">
            <a:avLst/>
          </a:prstGeom>
          <a:solidFill>
            <a:srgbClr val="FBF8F2"/>
          </a:solidFill>
          <a:ln/>
        </p:spPr>
      </p:sp>
      <p:sp>
        <p:nvSpPr>
          <p:cNvPr id="6" name="Shape 4"/>
          <p:cNvSpPr/>
          <p:nvPr/>
        </p:nvSpPr>
        <p:spPr>
          <a:xfrm>
            <a:off x="812800" y="2046536"/>
            <a:ext cx="5194300" cy="0"/>
          </a:xfrm>
          <a:prstGeom prst="line">
            <a:avLst/>
          </a:prstGeom>
          <a:noFill/>
          <a:ln w="19050">
            <a:solidFill>
              <a:srgbClr val="C9A254"/>
            </a:solidFill>
            <a:prstDash val="solid"/>
          </a:ln>
        </p:spPr>
      </p:sp>
      <p:sp>
        <p:nvSpPr>
          <p:cNvPr id="7" name="Text 5"/>
          <p:cNvSpPr/>
          <p:nvPr/>
        </p:nvSpPr>
        <p:spPr>
          <a:xfrm>
            <a:off x="1066800" y="2310061"/>
            <a:ext cx="4826889" cy="238720"/>
          </a:xfrm>
          <a:prstGeom prst="rect">
            <a:avLst/>
          </a:prstGeom>
          <a:noFill/>
          <a:ln/>
        </p:spPr>
        <p:txBody>
          <a:bodyPr wrap="square" lIns="0" tIns="0" rIns="0" bIns="0" rtlCol="0" anchor="t">
            <a:normAutofit/>
          </a:bodyPr>
          <a:lstStyle/>
          <a:p>
            <a:pPr algn="l" indent="0" marL="0">
              <a:lnSpc>
                <a:spcPts val="1680"/>
              </a:lnSpc>
              <a:buNone/>
            </a:pPr>
            <a:r>
              <a:rPr lang="en-US" sz="1200" spc="150" kern="0" dirty="0">
                <a:solidFill>
                  <a:srgbClr val="14233E"/>
                </a:solidFill>
                <a:latin typeface="Geist Mono" pitchFamily="34" charset="0"/>
                <a:ea typeface="Geist Mono" pitchFamily="34" charset="-122"/>
                <a:cs typeface="Geist Mono" pitchFamily="34" charset="-120"/>
              </a:rPr>
              <a:t>HOUSING</a:t>
            </a:r>
            <a:endParaRPr lang="en-US" sz="1200" dirty="0"/>
          </a:p>
        </p:txBody>
      </p:sp>
      <p:sp>
        <p:nvSpPr>
          <p:cNvPr id="8" name="Text 6"/>
          <p:cNvSpPr/>
          <p:nvPr/>
        </p:nvSpPr>
        <p:spPr>
          <a:xfrm>
            <a:off x="1066800" y="2650381"/>
            <a:ext cx="1511300" cy="487660"/>
          </a:xfrm>
          <a:prstGeom prst="rect">
            <a:avLst/>
          </a:prstGeom>
          <a:noFill/>
          <a:ln/>
        </p:spPr>
        <p:txBody>
          <a:bodyPr wrap="square" lIns="0" tIns="0" rIns="0" bIns="0" rtlCol="0" anchor="t">
            <a:normAutofit/>
          </a:bodyPr>
          <a:lstStyle/>
          <a:p>
            <a:pPr algn="l" indent="0" marL="0">
              <a:lnSpc>
                <a:spcPts val="3640"/>
              </a:lnSpc>
              <a:buNone/>
            </a:pPr>
            <a:r>
              <a:rPr lang="en-US" sz="2600" dirty="0">
                <a:solidFill>
                  <a:srgbClr val="14233E"/>
                </a:solidFill>
                <a:latin typeface="Gloock" pitchFamily="34" charset="0"/>
                <a:ea typeface="Gloock" pitchFamily="34" charset="-122"/>
                <a:cs typeface="Gloock" pitchFamily="34" charset="-120"/>
              </a:rPr>
              <a:t>$288.1M</a:t>
            </a:r>
            <a:endParaRPr lang="en-US" sz="2600" dirty="0"/>
          </a:p>
        </p:txBody>
      </p:sp>
      <p:sp>
        <p:nvSpPr>
          <p:cNvPr id="9" name="Text 7"/>
          <p:cNvSpPr/>
          <p:nvPr/>
        </p:nvSpPr>
        <p:spPr>
          <a:xfrm>
            <a:off x="2679700" y="2834531"/>
            <a:ext cx="3165602" cy="471091"/>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41506C"/>
                </a:solidFill>
                <a:latin typeface="Instrument Sans" pitchFamily="34" charset="0"/>
                <a:ea typeface="Instrument Sans" pitchFamily="34" charset="-122"/>
                <a:cs typeface="Instrument Sans" pitchFamily="34" charset="-120"/>
              </a:rPr>
              <a:t>Housing and Community Development, up from $217.1M</a:t>
            </a:r>
            <a:endParaRPr lang="en-US" sz="1300" dirty="0"/>
          </a:p>
        </p:txBody>
      </p:sp>
      <p:sp>
        <p:nvSpPr>
          <p:cNvPr id="10" name="Text 8"/>
          <p:cNvSpPr/>
          <p:nvPr/>
        </p:nvSpPr>
        <p:spPr>
          <a:xfrm>
            <a:off x="1066800" y="3407221"/>
            <a:ext cx="1511300" cy="487660"/>
          </a:xfrm>
          <a:prstGeom prst="rect">
            <a:avLst/>
          </a:prstGeom>
          <a:noFill/>
          <a:ln/>
        </p:spPr>
        <p:txBody>
          <a:bodyPr wrap="square" lIns="0" tIns="0" rIns="0" bIns="0" rtlCol="0" anchor="t">
            <a:normAutofit/>
          </a:bodyPr>
          <a:lstStyle/>
          <a:p>
            <a:pPr algn="l" indent="0" marL="0">
              <a:lnSpc>
                <a:spcPts val="3640"/>
              </a:lnSpc>
              <a:buNone/>
            </a:pPr>
            <a:r>
              <a:rPr lang="en-US" sz="2600" dirty="0">
                <a:solidFill>
                  <a:srgbClr val="14233E"/>
                </a:solidFill>
                <a:latin typeface="Gloock" pitchFamily="34" charset="0"/>
                <a:ea typeface="Gloock" pitchFamily="34" charset="-122"/>
                <a:cs typeface="Gloock" pitchFamily="34" charset="-120"/>
              </a:rPr>
              <a:t>$40M</a:t>
            </a:r>
            <a:endParaRPr lang="en-US" sz="2600" dirty="0"/>
          </a:p>
        </p:txBody>
      </p:sp>
      <p:sp>
        <p:nvSpPr>
          <p:cNvPr id="11" name="Text 9"/>
          <p:cNvSpPr/>
          <p:nvPr/>
        </p:nvSpPr>
        <p:spPr>
          <a:xfrm>
            <a:off x="2679700" y="3591371"/>
            <a:ext cx="3165602" cy="471091"/>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41506C"/>
                </a:solidFill>
                <a:latin typeface="Instrument Sans" pitchFamily="34" charset="0"/>
                <a:ea typeface="Instrument Sans" pitchFamily="34" charset="-122"/>
                <a:cs typeface="Instrument Sans" pitchFamily="34" charset="-120"/>
              </a:rPr>
              <a:t>From the doc stamp surtax and state SHIP funds, for affordable housing</a:t>
            </a:r>
            <a:endParaRPr lang="en-US" sz="1300" dirty="0"/>
          </a:p>
        </p:txBody>
      </p:sp>
      <p:sp>
        <p:nvSpPr>
          <p:cNvPr id="12" name="Text 10"/>
          <p:cNvSpPr/>
          <p:nvPr/>
        </p:nvSpPr>
        <p:spPr>
          <a:xfrm>
            <a:off x="1066800" y="4164062"/>
            <a:ext cx="1511300" cy="487660"/>
          </a:xfrm>
          <a:prstGeom prst="rect">
            <a:avLst/>
          </a:prstGeom>
          <a:noFill/>
          <a:ln/>
        </p:spPr>
        <p:txBody>
          <a:bodyPr wrap="square" lIns="0" tIns="0" rIns="0" bIns="0" rtlCol="0" anchor="t">
            <a:normAutofit/>
          </a:bodyPr>
          <a:lstStyle/>
          <a:p>
            <a:pPr algn="l" indent="0" marL="0">
              <a:lnSpc>
                <a:spcPts val="3640"/>
              </a:lnSpc>
              <a:buNone/>
            </a:pPr>
            <a:r>
              <a:rPr lang="en-US" sz="2600" dirty="0">
                <a:solidFill>
                  <a:srgbClr val="14233E"/>
                </a:solidFill>
                <a:latin typeface="Gloock" pitchFamily="34" charset="0"/>
                <a:ea typeface="Gloock" pitchFamily="34" charset="-122"/>
                <a:cs typeface="Gloock" pitchFamily="34" charset="-120"/>
              </a:rPr>
              <a:t>Study</a:t>
            </a:r>
            <a:endParaRPr lang="en-US" sz="2600" dirty="0"/>
          </a:p>
        </p:txBody>
      </p:sp>
      <p:sp>
        <p:nvSpPr>
          <p:cNvPr id="13" name="Text 11"/>
          <p:cNvSpPr/>
          <p:nvPr/>
        </p:nvSpPr>
        <p:spPr>
          <a:xfrm>
            <a:off x="2679700" y="4348212"/>
            <a:ext cx="3165602" cy="471091"/>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41506C"/>
                </a:solidFill>
                <a:latin typeface="Instrument Sans" pitchFamily="34" charset="0"/>
                <a:ea typeface="Instrument Sans" pitchFamily="34" charset="-122"/>
                <a:cs typeface="Instrument Sans" pitchFamily="34" charset="-120"/>
              </a:rPr>
              <a:t>A Missing Middle housing study is planned</a:t>
            </a:r>
            <a:endParaRPr lang="en-US" sz="1300" dirty="0"/>
          </a:p>
        </p:txBody>
      </p:sp>
      <p:sp>
        <p:nvSpPr>
          <p:cNvPr id="14" name="Shape 12"/>
          <p:cNvSpPr/>
          <p:nvPr/>
        </p:nvSpPr>
        <p:spPr>
          <a:xfrm>
            <a:off x="6184900" y="2037011"/>
            <a:ext cx="5194300" cy="3010892"/>
          </a:xfrm>
          <a:prstGeom prst="rect">
            <a:avLst/>
          </a:prstGeom>
          <a:solidFill>
            <a:srgbClr val="FBF8F2"/>
          </a:solidFill>
          <a:ln/>
        </p:spPr>
      </p:sp>
      <p:sp>
        <p:nvSpPr>
          <p:cNvPr id="15" name="Shape 13"/>
          <p:cNvSpPr/>
          <p:nvPr/>
        </p:nvSpPr>
        <p:spPr>
          <a:xfrm>
            <a:off x="6184900" y="2046536"/>
            <a:ext cx="5194300" cy="0"/>
          </a:xfrm>
          <a:prstGeom prst="line">
            <a:avLst/>
          </a:prstGeom>
          <a:noFill/>
          <a:ln w="19050">
            <a:solidFill>
              <a:srgbClr val="C9A254"/>
            </a:solidFill>
            <a:prstDash val="solid"/>
          </a:ln>
        </p:spPr>
      </p:sp>
      <p:sp>
        <p:nvSpPr>
          <p:cNvPr id="16" name="Text 14"/>
          <p:cNvSpPr/>
          <p:nvPr/>
        </p:nvSpPr>
        <p:spPr>
          <a:xfrm>
            <a:off x="6438900" y="2310061"/>
            <a:ext cx="4826889" cy="238720"/>
          </a:xfrm>
          <a:prstGeom prst="rect">
            <a:avLst/>
          </a:prstGeom>
          <a:noFill/>
          <a:ln/>
        </p:spPr>
        <p:txBody>
          <a:bodyPr wrap="square" lIns="0" tIns="0" rIns="0" bIns="0" rtlCol="0" anchor="t">
            <a:normAutofit/>
          </a:bodyPr>
          <a:lstStyle/>
          <a:p>
            <a:pPr algn="l" indent="0" marL="0">
              <a:lnSpc>
                <a:spcPts val="1680"/>
              </a:lnSpc>
              <a:buNone/>
            </a:pPr>
            <a:r>
              <a:rPr lang="en-US" sz="1200" spc="150" kern="0" dirty="0">
                <a:solidFill>
                  <a:srgbClr val="14233E"/>
                </a:solidFill>
                <a:latin typeface="Geist Mono" pitchFamily="34" charset="0"/>
                <a:ea typeface="Geist Mono" pitchFamily="34" charset="-122"/>
                <a:cs typeface="Geist Mono" pitchFamily="34" charset="-120"/>
              </a:rPr>
              <a:t>WATER, SEWER AND TRASH</a:t>
            </a:r>
            <a:endParaRPr lang="en-US" sz="1200" dirty="0"/>
          </a:p>
        </p:txBody>
      </p:sp>
      <p:sp>
        <p:nvSpPr>
          <p:cNvPr id="17" name="Text 15"/>
          <p:cNvSpPr/>
          <p:nvPr/>
        </p:nvSpPr>
        <p:spPr>
          <a:xfrm>
            <a:off x="6438900" y="2650381"/>
            <a:ext cx="1511300" cy="487660"/>
          </a:xfrm>
          <a:prstGeom prst="rect">
            <a:avLst/>
          </a:prstGeom>
          <a:noFill/>
          <a:ln/>
        </p:spPr>
        <p:txBody>
          <a:bodyPr wrap="square" lIns="0" tIns="0" rIns="0" bIns="0" rtlCol="0" anchor="t">
            <a:normAutofit/>
          </a:bodyPr>
          <a:lstStyle/>
          <a:p>
            <a:pPr algn="l" indent="0" marL="0">
              <a:lnSpc>
                <a:spcPts val="3640"/>
              </a:lnSpc>
              <a:buNone/>
            </a:pPr>
            <a:r>
              <a:rPr lang="en-US" sz="2600" dirty="0">
                <a:solidFill>
                  <a:srgbClr val="14233E"/>
                </a:solidFill>
                <a:latin typeface="Gloock" pitchFamily="34" charset="0"/>
                <a:ea typeface="Gloock" pitchFamily="34" charset="-122"/>
                <a:cs typeface="Gloock" pitchFamily="34" charset="-120"/>
              </a:rPr>
              <a:t>+6%</a:t>
            </a:r>
            <a:endParaRPr lang="en-US" sz="2600" dirty="0"/>
          </a:p>
        </p:txBody>
      </p:sp>
      <p:sp>
        <p:nvSpPr>
          <p:cNvPr id="18" name="Text 16"/>
          <p:cNvSpPr/>
          <p:nvPr/>
        </p:nvSpPr>
        <p:spPr>
          <a:xfrm>
            <a:off x="8051800" y="2834531"/>
            <a:ext cx="3165602" cy="248245"/>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41506C"/>
                </a:solidFill>
                <a:latin typeface="Instrument Sans" pitchFamily="34" charset="0"/>
                <a:ea typeface="Instrument Sans" pitchFamily="34" charset="-122"/>
                <a:cs typeface="Instrument Sans" pitchFamily="34" charset="-120"/>
              </a:rPr>
              <a:t>Retail water and sewer rates, all tiers</a:t>
            </a:r>
            <a:endParaRPr lang="en-US" sz="1300" dirty="0"/>
          </a:p>
        </p:txBody>
      </p:sp>
      <p:sp>
        <p:nvSpPr>
          <p:cNvPr id="19" name="Text 17"/>
          <p:cNvSpPr/>
          <p:nvPr/>
        </p:nvSpPr>
        <p:spPr>
          <a:xfrm>
            <a:off x="6438900" y="3239641"/>
            <a:ext cx="1511300" cy="487660"/>
          </a:xfrm>
          <a:prstGeom prst="rect">
            <a:avLst/>
          </a:prstGeom>
          <a:noFill/>
          <a:ln/>
        </p:spPr>
        <p:txBody>
          <a:bodyPr wrap="square" lIns="0" tIns="0" rIns="0" bIns="0" rtlCol="0" anchor="t">
            <a:normAutofit/>
          </a:bodyPr>
          <a:lstStyle/>
          <a:p>
            <a:pPr algn="l" indent="0" marL="0">
              <a:lnSpc>
                <a:spcPts val="3640"/>
              </a:lnSpc>
              <a:buNone/>
            </a:pPr>
            <a:r>
              <a:rPr lang="en-US" sz="2600" dirty="0">
                <a:solidFill>
                  <a:srgbClr val="14233E"/>
                </a:solidFill>
                <a:latin typeface="Gloock" pitchFamily="34" charset="0"/>
                <a:ea typeface="Gloock" pitchFamily="34" charset="-122"/>
                <a:cs typeface="Gloock" pitchFamily="34" charset="-120"/>
              </a:rPr>
              <a:t>$9.03B</a:t>
            </a:r>
            <a:endParaRPr lang="en-US" sz="2600" dirty="0"/>
          </a:p>
        </p:txBody>
      </p:sp>
      <p:sp>
        <p:nvSpPr>
          <p:cNvPr id="20" name="Text 18"/>
          <p:cNvSpPr/>
          <p:nvPr/>
        </p:nvSpPr>
        <p:spPr>
          <a:xfrm>
            <a:off x="8051800" y="3423791"/>
            <a:ext cx="3165602" cy="248245"/>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41506C"/>
                </a:solidFill>
                <a:latin typeface="Instrument Sans" pitchFamily="34" charset="0"/>
                <a:ea typeface="Instrument Sans" pitchFamily="34" charset="-122"/>
                <a:cs typeface="Instrument Sans" pitchFamily="34" charset="-120"/>
              </a:rPr>
              <a:t>Water and sewer capital plan</a:t>
            </a:r>
            <a:endParaRPr lang="en-US" sz="1300" dirty="0"/>
          </a:p>
        </p:txBody>
      </p:sp>
      <p:sp>
        <p:nvSpPr>
          <p:cNvPr id="21" name="Text 19"/>
          <p:cNvSpPr/>
          <p:nvPr/>
        </p:nvSpPr>
        <p:spPr>
          <a:xfrm>
            <a:off x="6438900" y="3828901"/>
            <a:ext cx="1511300" cy="487660"/>
          </a:xfrm>
          <a:prstGeom prst="rect">
            <a:avLst/>
          </a:prstGeom>
          <a:noFill/>
          <a:ln/>
        </p:spPr>
        <p:txBody>
          <a:bodyPr wrap="square" lIns="0" tIns="0" rIns="0" bIns="0" rtlCol="0" anchor="t">
            <a:normAutofit/>
          </a:bodyPr>
          <a:lstStyle/>
          <a:p>
            <a:pPr algn="l" indent="0" marL="0">
              <a:lnSpc>
                <a:spcPts val="3640"/>
              </a:lnSpc>
              <a:buNone/>
            </a:pPr>
            <a:r>
              <a:rPr lang="en-US" sz="2600" dirty="0">
                <a:solidFill>
                  <a:srgbClr val="14233E"/>
                </a:solidFill>
                <a:latin typeface="Gloock" pitchFamily="34" charset="0"/>
                <a:ea typeface="Gloock" pitchFamily="34" charset="-122"/>
                <a:cs typeface="Gloock" pitchFamily="34" charset="-120"/>
              </a:rPr>
              <a:t>$702</a:t>
            </a:r>
            <a:endParaRPr lang="en-US" sz="2600" dirty="0"/>
          </a:p>
        </p:txBody>
      </p:sp>
      <p:sp>
        <p:nvSpPr>
          <p:cNvPr id="22" name="Text 20"/>
          <p:cNvSpPr/>
          <p:nvPr/>
        </p:nvSpPr>
        <p:spPr>
          <a:xfrm>
            <a:off x="8051800" y="4013051"/>
            <a:ext cx="3165602" cy="248245"/>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41506C"/>
                </a:solidFill>
                <a:latin typeface="Instrument Sans" pitchFamily="34" charset="0"/>
                <a:ea typeface="Instrument Sans" pitchFamily="34" charset="-122"/>
                <a:cs typeface="Instrument Sans" pitchFamily="34" charset="-120"/>
              </a:rPr>
              <a:t>Household trash fee</a:t>
            </a:r>
            <a:endParaRPr lang="en-US" sz="1300" dirty="0"/>
          </a:p>
        </p:txBody>
      </p:sp>
      <p:sp>
        <p:nvSpPr>
          <p:cNvPr id="23" name="Text 21"/>
          <p:cNvSpPr/>
          <p:nvPr/>
        </p:nvSpPr>
        <p:spPr>
          <a:xfrm>
            <a:off x="812800" y="6238280"/>
            <a:ext cx="8502650" cy="238720"/>
          </a:xfrm>
          <a:prstGeom prst="rect">
            <a:avLst/>
          </a:prstGeom>
          <a:noFill/>
          <a:ln/>
        </p:spPr>
        <p:txBody>
          <a:bodyPr wrap="square" lIns="0" tIns="0" rIns="0" bIns="0" rtlCol="0" anchor="t">
            <a:normAutofit/>
          </a:bodyPr>
          <a:lstStyle/>
          <a:p>
            <a:pPr algn="l" indent="0" marL="0">
              <a:lnSpc>
                <a:spcPts val="1680"/>
              </a:lnSpc>
              <a:buNone/>
            </a:pPr>
            <a:r>
              <a:rPr lang="en-US" sz="1200" spc="100" kern="0" dirty="0">
                <a:solidFill>
                  <a:srgbClr val="5E6B80"/>
                </a:solidFill>
                <a:latin typeface="Geist Mono" pitchFamily="34" charset="0"/>
                <a:ea typeface="Geist Mono" pitchFamily="34" charset="-122"/>
                <a:cs typeface="Geist Mono" pitchFamily="34" charset="-120"/>
              </a:rPr>
              <a:t>STATURA · MIAMI-DADE FY 2026-27 BUDGET · STATUS AS OF SEPT 23, 2026</a:t>
            </a:r>
            <a:endParaRPr lang="en-US" sz="1200" dirty="0"/>
          </a:p>
        </p:txBody>
      </p:sp>
      <p:sp>
        <p:nvSpPr>
          <p:cNvPr id="24" name="Text 22"/>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E6B80"/>
                </a:solidFill>
                <a:latin typeface="Geist Mono" pitchFamily="34" charset="0"/>
                <a:ea typeface="Geist Mono" pitchFamily="34" charset="-122"/>
                <a:cs typeface="Geist Mono" pitchFamily="34" charset="-120"/>
              </a:rPr>
              <a:t>09</a:t>
            </a:r>
            <a:endParaRPr lang="en-US" sz="1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101D34"/>
        </a:solidFill>
      </p:bgPr>
    </p:bg>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gradFill rotWithShape="1">
            <a:gsLst>
              <a:gs pos="0">
                <a:srgbClr val="101D34"/>
              </a:gs>
              <a:gs pos="100000">
                <a:srgbClr val="172844"/>
              </a:gs>
            </a:gsLst>
            <a:lin ang="5400000" scaled="0"/>
          </a:gradFill>
          <a:ln/>
        </p:spPr>
      </p:sp>
      <p:sp>
        <p:nvSpPr>
          <p:cNvPr id="3" name="Shape 1"/>
          <p:cNvSpPr/>
          <p:nvPr/>
        </p:nvSpPr>
        <p:spPr>
          <a:xfrm>
            <a:off x="812800" y="609600"/>
            <a:ext cx="609600" cy="25400"/>
          </a:xfrm>
          <a:prstGeom prst="rect">
            <a:avLst/>
          </a:prstGeom>
          <a:solidFill>
            <a:srgbClr val="C9A254"/>
          </a:solidFill>
          <a:ln/>
        </p:spPr>
      </p:sp>
      <p:sp>
        <p:nvSpPr>
          <p:cNvPr id="4" name="Text 2"/>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spc="200" kern="0" dirty="0">
                <a:solidFill>
                  <a:srgbClr val="C9A254"/>
                </a:solidFill>
                <a:latin typeface="Geist Mono" pitchFamily="34" charset="0"/>
                <a:ea typeface="Geist Mono" pitchFamily="34" charset="-122"/>
                <a:cs typeface="Geist Mono" pitchFamily="34" charset="-120"/>
              </a:rPr>
              <a:t>07 · WHAT MEMBERS WILL PAY</a:t>
            </a:r>
            <a:endParaRPr lang="en-US" sz="1200" dirty="0"/>
          </a:p>
        </p:txBody>
      </p:sp>
      <p:sp>
        <p:nvSpPr>
          <p:cNvPr id="5" name="Text 3"/>
          <p:cNvSpPr/>
          <p:nvPr/>
        </p:nvSpPr>
        <p:spPr>
          <a:xfrm>
            <a:off x="812800" y="1280120"/>
            <a:ext cx="10883392" cy="528290"/>
          </a:xfrm>
          <a:prstGeom prst="rect">
            <a:avLst/>
          </a:prstGeom>
          <a:noFill/>
          <a:ln/>
        </p:spPr>
        <p:txBody>
          <a:bodyPr wrap="square" lIns="0" tIns="0" rIns="0" bIns="0" rtlCol="0" anchor="t">
            <a:normAutofit/>
          </a:bodyPr>
          <a:lstStyle/>
          <a:p>
            <a:pPr algn="l" indent="0" marL="0">
              <a:lnSpc>
                <a:spcPts val="3960"/>
              </a:lnSpc>
              <a:buNone/>
            </a:pPr>
            <a:r>
              <a:rPr lang="en-US" sz="3600" dirty="0">
                <a:solidFill>
                  <a:srgbClr val="F4EFE6"/>
                </a:solidFill>
                <a:latin typeface="Gloock" pitchFamily="34" charset="0"/>
                <a:ea typeface="Gloock" pitchFamily="34" charset="-122"/>
                <a:cs typeface="Gloock" pitchFamily="34" charset="-120"/>
              </a:rPr>
              <a:t>The direct costs to businesses.</a:t>
            </a:r>
            <a:endParaRPr lang="en-US" sz="3600" dirty="0"/>
          </a:p>
        </p:txBody>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825500" y="2049711"/>
          <a:ext cx="10553700" cy="3307011"/>
        </p:xfrm>
        <a:graphic>
          <a:graphicData uri="http://schemas.openxmlformats.org/drawingml/2006/table">
            <a:tbl>
              <a:tblPr/>
              <a:tblGrid>
                <a:gridCol w="3166110"/>
                <a:gridCol w="4010406"/>
                <a:gridCol w="3377184"/>
              </a:tblGrid>
              <a:tr h="472430">
                <a:tc>
                  <a:txBody>
                    <a:bodyPr/>
                    <a:lstStyle/>
                    <a:p>
                      <a:pPr indent="0" marL="0">
                        <a:lnSpc>
                          <a:spcPts val="1820"/>
                        </a:lnSpc>
                        <a:buNone/>
                      </a:pPr>
                      <a:r>
                        <a:rPr lang="en-US" sz="1300" b="1" dirty="0">
                          <a:solidFill>
                            <a:srgbClr val="F4EFE6"/>
                          </a:solidFill>
                          <a:latin typeface="Instrument Sans" pitchFamily="34" charset="0"/>
                          <a:ea typeface="Instrument Sans" pitchFamily="34" charset="-122"/>
                          <a:cs typeface="Instrument Sans" pitchFamily="34" charset="-120"/>
                        </a:rPr>
                        <a:t>Item</a:t>
                      </a:r>
                      <a:endParaRPr lang="en-US" sz="1300" dirty="0">
                        <a:latin typeface="Instrument Sans" charset="0"/>
                        <a:ea typeface="Instrument Sans" charset="0"/>
                        <a:cs typeface="Instrument Sans" charset="0"/>
                      </a:endParaRPr>
                    </a:p>
                  </a:txBody>
                  <a:tcPr marL="127000" marR="127000" marT="114300" marB="114300" anchor="t">
                    <a:lnL w="12700" cap="flat" cmpd="sng" algn="ctr">
                      <a:solidFill>
                        <a:srgbClr val="434D5E"/>
                      </a:solidFill>
                      <a:prstDash val="solid"/>
                      <a:round/>
                      <a:headEnd type="none" w="med" len="med"/>
                      <a:tailEnd type="none" w="med" len="med"/>
                    </a:lnL>
                    <a:lnR w="12700" cap="flat" cmpd="sng" algn="ctr">
                      <a:solidFill>
                        <a:srgbClr val="5D6063"/>
                      </a:solidFill>
                      <a:prstDash val="solid"/>
                      <a:round/>
                      <a:headEnd type="none" w="med" len="med"/>
                      <a:tailEnd type="none" w="med" len="med"/>
                    </a:lnR>
                    <a:lnT w="12700" cap="flat" cmpd="sng" algn="ctr">
                      <a:solidFill>
                        <a:srgbClr val="434D5E"/>
                      </a:solidFill>
                      <a:prstDash val="solid"/>
                      <a:round/>
                      <a:headEnd type="none" w="med" len="med"/>
                      <a:tailEnd type="none" w="med" len="med"/>
                    </a:lnT>
                    <a:lnB w="12700" cap="flat" cmpd="sng" algn="ctr">
                      <a:solidFill>
                        <a:srgbClr val="5D6063"/>
                      </a:solidFill>
                      <a:prstDash val="solid"/>
                      <a:round/>
                      <a:headEnd type="none" w="med" len="med"/>
                      <a:tailEnd type="none" w="med" len="med"/>
                    </a:lnB>
                    <a:solidFill>
                      <a:srgbClr val="31353A"/>
                    </a:solidFill>
                  </a:tcPr>
                </a:tc>
                <a:tc>
                  <a:txBody>
                    <a:bodyPr/>
                    <a:lstStyle/>
                    <a:p>
                      <a:pPr indent="0" marL="0">
                        <a:lnSpc>
                          <a:spcPts val="1820"/>
                        </a:lnSpc>
                        <a:buNone/>
                      </a:pPr>
                      <a:r>
                        <a:rPr lang="en-US" sz="1300" b="1" dirty="0">
                          <a:solidFill>
                            <a:srgbClr val="F4EFE6"/>
                          </a:solidFill>
                          <a:latin typeface="Instrument Sans" pitchFamily="34" charset="0"/>
                          <a:ea typeface="Instrument Sans" pitchFamily="34" charset="-122"/>
                          <a:cs typeface="Instrument Sans" pitchFamily="34" charset="-120"/>
                        </a:rPr>
                        <a:t>Change</a:t>
                      </a:r>
                      <a:endParaRPr lang="en-US" sz="1300" dirty="0">
                        <a:latin typeface="Instrument Sans" charset="0"/>
                        <a:ea typeface="Instrument Sans" charset="0"/>
                        <a:cs typeface="Instrument Sans" charset="0"/>
                      </a:endParaRPr>
                    </a:p>
                  </a:txBody>
                  <a:tcPr marL="127000" marR="127000" marT="114300" marB="114300" anchor="t">
                    <a:lnL w="12700" cap="flat" cmpd="sng" algn="ctr">
                      <a:solidFill>
                        <a:srgbClr val="5D6063"/>
                      </a:solidFill>
                      <a:prstDash val="solid"/>
                      <a:round/>
                      <a:headEnd type="none" w="med" len="med"/>
                      <a:tailEnd type="none" w="med" len="med"/>
                    </a:lnL>
                    <a:lnR w="12700" cap="flat" cmpd="sng" algn="ctr">
                      <a:solidFill>
                        <a:srgbClr val="5D6063"/>
                      </a:solidFill>
                      <a:prstDash val="solid"/>
                      <a:round/>
                      <a:headEnd type="none" w="med" len="med"/>
                      <a:tailEnd type="none" w="med" len="med"/>
                    </a:lnR>
                    <a:lnT w="12700" cap="flat" cmpd="sng" algn="ctr">
                      <a:solidFill>
                        <a:srgbClr val="434D5E"/>
                      </a:solidFill>
                      <a:prstDash val="solid"/>
                      <a:round/>
                      <a:headEnd type="none" w="med" len="med"/>
                      <a:tailEnd type="none" w="med" len="med"/>
                    </a:lnT>
                    <a:lnB w="12700" cap="flat" cmpd="sng" algn="ctr">
                      <a:solidFill>
                        <a:srgbClr val="5D6063"/>
                      </a:solidFill>
                      <a:prstDash val="solid"/>
                      <a:round/>
                      <a:headEnd type="none" w="med" len="med"/>
                      <a:tailEnd type="none" w="med" len="med"/>
                    </a:lnB>
                    <a:solidFill>
                      <a:srgbClr val="31353A"/>
                    </a:solidFill>
                  </a:tcPr>
                </a:tc>
                <a:tc>
                  <a:txBody>
                    <a:bodyPr/>
                    <a:lstStyle/>
                    <a:p>
                      <a:pPr indent="0" marL="0">
                        <a:lnSpc>
                          <a:spcPts val="1820"/>
                        </a:lnSpc>
                        <a:buNone/>
                      </a:pPr>
                      <a:r>
                        <a:rPr lang="en-US" sz="1300" b="1" dirty="0">
                          <a:solidFill>
                            <a:srgbClr val="F4EFE6"/>
                          </a:solidFill>
                          <a:latin typeface="Instrument Sans" pitchFamily="34" charset="0"/>
                          <a:ea typeface="Instrument Sans" pitchFamily="34" charset="-122"/>
                          <a:cs typeface="Instrument Sans" pitchFamily="34" charset="-120"/>
                        </a:rPr>
                        <a:t>Who pays</a:t>
                      </a:r>
                      <a:endParaRPr lang="en-US" sz="1300" dirty="0">
                        <a:latin typeface="Instrument Sans" charset="0"/>
                        <a:ea typeface="Instrument Sans" charset="0"/>
                        <a:cs typeface="Instrument Sans" charset="0"/>
                      </a:endParaRPr>
                    </a:p>
                  </a:txBody>
                  <a:tcPr marL="127000" marR="127000" marT="114300" marB="114300" anchor="t">
                    <a:lnL w="12700" cap="flat" cmpd="sng" algn="ctr">
                      <a:solidFill>
                        <a:srgbClr val="5D6063"/>
                      </a:solidFill>
                      <a:prstDash val="solid"/>
                      <a:round/>
                      <a:headEnd type="none" w="med" len="med"/>
                      <a:tailEnd type="none" w="med" len="med"/>
                    </a:lnL>
                    <a:lnR w="12700" cap="flat" cmpd="sng" algn="ctr">
                      <a:solidFill>
                        <a:srgbClr val="5D6063"/>
                      </a:solidFill>
                      <a:prstDash val="solid"/>
                      <a:round/>
                      <a:headEnd type="none" w="med" len="med"/>
                      <a:tailEnd type="none" w="med" len="med"/>
                    </a:lnR>
                    <a:lnT w="12700" cap="flat" cmpd="sng" algn="ctr">
                      <a:solidFill>
                        <a:srgbClr val="434D5E"/>
                      </a:solidFill>
                      <a:prstDash val="solid"/>
                      <a:round/>
                      <a:headEnd type="none" w="med" len="med"/>
                      <a:tailEnd type="none" w="med" len="med"/>
                    </a:lnT>
                    <a:lnB w="12700" cap="flat" cmpd="sng" algn="ctr">
                      <a:solidFill>
                        <a:srgbClr val="5D6063"/>
                      </a:solidFill>
                      <a:prstDash val="solid"/>
                      <a:round/>
                      <a:headEnd type="none" w="med" len="med"/>
                      <a:tailEnd type="none" w="med" len="med"/>
                    </a:lnB>
                    <a:solidFill>
                      <a:srgbClr val="31353A"/>
                    </a:solidFill>
                  </a:tcPr>
                </a:tc>
              </a:tr>
              <a:tr h="472430">
                <a:tc>
                  <a:txBody>
                    <a:bodyPr/>
                    <a:lstStyle/>
                    <a:p>
                      <a:pPr indent="0" marL="0">
                        <a:lnSpc>
                          <a:spcPts val="1820"/>
                        </a:lnSpc>
                        <a:buNone/>
                      </a:pPr>
                      <a:r>
                        <a:rPr lang="en-US" sz="1300" dirty="0">
                          <a:solidFill>
                            <a:srgbClr val="F4EFE6"/>
                          </a:solidFill>
                          <a:latin typeface="Instrument Sans" pitchFamily="34" charset="0"/>
                          <a:ea typeface="Instrument Sans" pitchFamily="34" charset="-122"/>
                          <a:cs typeface="Instrument Sans" pitchFamily="34" charset="-120"/>
                        </a:rPr>
                        <a:t>Water and sewer rates</a:t>
                      </a:r>
                      <a:endParaRPr lang="en-US" sz="1300" dirty="0">
                        <a:latin typeface="Instrument Sans" charset="0"/>
                        <a:ea typeface="Instrument Sans" charset="0"/>
                        <a:cs typeface="Instrument Sans" charset="0"/>
                      </a:endParaRPr>
                    </a:p>
                  </a:txBody>
                  <a:tcPr marL="127000" marR="127000" marT="114300" marB="114300" anchor="t">
                    <a:lnL w="12700" cap="flat" cmpd="sng" algn="ctr">
                      <a:solidFill>
                        <a:srgbClr val="434D5E"/>
                      </a:solidFill>
                      <a:prstDash val="solid"/>
                      <a:round/>
                      <a:headEnd type="none" w="med" len="med"/>
                      <a:tailEnd type="none" w="med" len="med"/>
                    </a:lnL>
                    <a:lnR w="12700" cap="flat" cmpd="sng" algn="ctr">
                      <a:solidFill>
                        <a:srgbClr val="434D5E"/>
                      </a:solidFill>
                      <a:prstDash val="solid"/>
                      <a:round/>
                      <a:headEnd type="none" w="med" len="med"/>
                      <a:tailEnd type="none" w="med" len="med"/>
                    </a:lnR>
                    <a:lnT w="12700" cap="flat" cmpd="sng" algn="ctr">
                      <a:solidFill>
                        <a:srgbClr val="5D6063"/>
                      </a:solidFill>
                      <a:prstDash val="solid"/>
                      <a:round/>
                      <a:headEnd type="none" w="med" len="med"/>
                      <a:tailEnd type="none" w="med" len="med"/>
                    </a:lnT>
                    <a:lnB w="12700" cap="flat" cmpd="sng" algn="ctr">
                      <a:solidFill>
                        <a:srgbClr val="434D5E"/>
                      </a:solidFill>
                      <a:prstDash val="solid"/>
                      <a:round/>
                      <a:headEnd type="none" w="med" len="med"/>
                      <a:tailEnd type="none" w="med" len="med"/>
                    </a:lnB>
                  </a:tcPr>
                </a:tc>
                <a:tc>
                  <a:txBody>
                    <a:bodyPr/>
                    <a:lstStyle/>
                    <a:p>
                      <a:pPr indent="0" marL="0">
                        <a:lnSpc>
                          <a:spcPts val="1820"/>
                        </a:lnSpc>
                        <a:buNone/>
                      </a:pPr>
                      <a:r>
                        <a:rPr lang="en-US" sz="1300" dirty="0">
                          <a:solidFill>
                            <a:srgbClr val="F4EFE6"/>
                          </a:solidFill>
                          <a:latin typeface="Instrument Sans" pitchFamily="34" charset="0"/>
                          <a:ea typeface="Instrument Sans" pitchFamily="34" charset="-122"/>
                          <a:cs typeface="Instrument Sans" pitchFamily="34" charset="-120"/>
                        </a:rPr>
                        <a:t>+6%, all tiers</a:t>
                      </a:r>
                      <a:endParaRPr lang="en-US" sz="1300" dirty="0">
                        <a:latin typeface="Instrument Sans" charset="0"/>
                        <a:ea typeface="Instrument Sans" charset="0"/>
                        <a:cs typeface="Instrument Sans" charset="0"/>
                      </a:endParaRPr>
                    </a:p>
                  </a:txBody>
                  <a:tcPr marL="127000" marR="127000" marT="114300" marB="114300" anchor="t">
                    <a:lnL w="12700" cap="flat" cmpd="sng" algn="ctr">
                      <a:solidFill>
                        <a:srgbClr val="434D5E"/>
                      </a:solidFill>
                      <a:prstDash val="solid"/>
                      <a:round/>
                      <a:headEnd type="none" w="med" len="med"/>
                      <a:tailEnd type="none" w="med" len="med"/>
                    </a:lnL>
                    <a:lnR w="12700" cap="flat" cmpd="sng" algn="ctr">
                      <a:solidFill>
                        <a:srgbClr val="434D5E"/>
                      </a:solidFill>
                      <a:prstDash val="solid"/>
                      <a:round/>
                      <a:headEnd type="none" w="med" len="med"/>
                      <a:tailEnd type="none" w="med" len="med"/>
                    </a:lnR>
                    <a:lnT w="12700" cap="flat" cmpd="sng" algn="ctr">
                      <a:solidFill>
                        <a:srgbClr val="5D6063"/>
                      </a:solidFill>
                      <a:prstDash val="solid"/>
                      <a:round/>
                      <a:headEnd type="none" w="med" len="med"/>
                      <a:tailEnd type="none" w="med" len="med"/>
                    </a:lnT>
                    <a:lnB w="12700" cap="flat" cmpd="sng" algn="ctr">
                      <a:solidFill>
                        <a:srgbClr val="434D5E"/>
                      </a:solidFill>
                      <a:prstDash val="solid"/>
                      <a:round/>
                      <a:headEnd type="none" w="med" len="med"/>
                      <a:tailEnd type="none" w="med" len="med"/>
                    </a:lnB>
                  </a:tcPr>
                </a:tc>
                <a:tc>
                  <a:txBody>
                    <a:bodyPr/>
                    <a:lstStyle/>
                    <a:p>
                      <a:pPr indent="0" marL="0">
                        <a:lnSpc>
                          <a:spcPts val="1820"/>
                        </a:lnSpc>
                        <a:buNone/>
                      </a:pPr>
                      <a:r>
                        <a:rPr lang="en-US" sz="1300" dirty="0">
                          <a:solidFill>
                            <a:srgbClr val="F4EFE6"/>
                          </a:solidFill>
                          <a:latin typeface="Instrument Sans" pitchFamily="34" charset="0"/>
                          <a:ea typeface="Instrument Sans" pitchFamily="34" charset="-122"/>
                          <a:cs typeface="Instrument Sans" pitchFamily="34" charset="-120"/>
                        </a:rPr>
                        <a:t>Homes and businesses</a:t>
                      </a:r>
                      <a:endParaRPr lang="en-US" sz="1300" dirty="0">
                        <a:latin typeface="Instrument Sans" charset="0"/>
                        <a:ea typeface="Instrument Sans" charset="0"/>
                        <a:cs typeface="Instrument Sans" charset="0"/>
                      </a:endParaRPr>
                    </a:p>
                  </a:txBody>
                  <a:tcPr marL="127000" marR="127000" marT="114300" marB="114300" anchor="t">
                    <a:lnL w="12700" cap="flat" cmpd="sng" algn="ctr">
                      <a:solidFill>
                        <a:srgbClr val="434D5E"/>
                      </a:solidFill>
                      <a:prstDash val="solid"/>
                      <a:round/>
                      <a:headEnd type="none" w="med" len="med"/>
                      <a:tailEnd type="none" w="med" len="med"/>
                    </a:lnL>
                    <a:lnR w="12700" cap="flat" cmpd="sng" algn="ctr">
                      <a:solidFill>
                        <a:srgbClr val="434D5E"/>
                      </a:solidFill>
                      <a:prstDash val="solid"/>
                      <a:round/>
                      <a:headEnd type="none" w="med" len="med"/>
                      <a:tailEnd type="none" w="med" len="med"/>
                    </a:lnR>
                    <a:lnT w="12700" cap="flat" cmpd="sng" algn="ctr">
                      <a:solidFill>
                        <a:srgbClr val="5D6063"/>
                      </a:solidFill>
                      <a:prstDash val="solid"/>
                      <a:round/>
                      <a:headEnd type="none" w="med" len="med"/>
                      <a:tailEnd type="none" w="med" len="med"/>
                    </a:lnT>
                    <a:lnB w="12700" cap="flat" cmpd="sng" algn="ctr">
                      <a:solidFill>
                        <a:srgbClr val="434D5E"/>
                      </a:solidFill>
                      <a:prstDash val="solid"/>
                      <a:round/>
                      <a:headEnd type="none" w="med" len="med"/>
                      <a:tailEnd type="none" w="med" len="med"/>
                    </a:lnB>
                  </a:tcPr>
                </a:tc>
              </a:tr>
              <a:tr h="472430">
                <a:tc>
                  <a:txBody>
                    <a:bodyPr/>
                    <a:lstStyle/>
                    <a:p>
                      <a:pPr indent="0" marL="0">
                        <a:lnSpc>
                          <a:spcPts val="1820"/>
                        </a:lnSpc>
                        <a:buNone/>
                      </a:pPr>
                      <a:r>
                        <a:rPr lang="en-US" sz="1300" dirty="0">
                          <a:solidFill>
                            <a:srgbClr val="F4EFE6"/>
                          </a:solidFill>
                          <a:latin typeface="Instrument Sans" pitchFamily="34" charset="0"/>
                          <a:ea typeface="Instrument Sans" pitchFamily="34" charset="-122"/>
                          <a:cs typeface="Instrument Sans" pitchFamily="34" charset="-120"/>
                        </a:rPr>
                        <a:t>Building, zoning and permit fees</a:t>
                      </a:r>
                      <a:endParaRPr lang="en-US" sz="1300" dirty="0">
                        <a:latin typeface="Instrument Sans" charset="0"/>
                        <a:ea typeface="Instrument Sans" charset="0"/>
                        <a:cs typeface="Instrument Sans" charset="0"/>
                      </a:endParaRPr>
                    </a:p>
                  </a:txBody>
                  <a:tcPr marL="127000" marR="127000" marT="114300" marB="114300" anchor="t">
                    <a:lnL w="12700" cap="flat" cmpd="sng" algn="ctr">
                      <a:solidFill>
                        <a:srgbClr val="434D5E"/>
                      </a:solidFill>
                      <a:prstDash val="solid"/>
                      <a:round/>
                      <a:headEnd type="none" w="med" len="med"/>
                      <a:tailEnd type="none" w="med" len="med"/>
                    </a:lnL>
                    <a:lnR w="12700" cap="flat" cmpd="sng" algn="ctr">
                      <a:solidFill>
                        <a:srgbClr val="434D5E"/>
                      </a:solidFill>
                      <a:prstDash val="solid"/>
                      <a:round/>
                      <a:headEnd type="none" w="med" len="med"/>
                      <a:tailEnd type="none" w="med" len="med"/>
                    </a:lnR>
                    <a:lnT w="12700" cap="flat" cmpd="sng" algn="ctr">
                      <a:solidFill>
                        <a:srgbClr val="434D5E"/>
                      </a:solidFill>
                      <a:prstDash val="solid"/>
                      <a:round/>
                      <a:headEnd type="none" w="med" len="med"/>
                      <a:tailEnd type="none" w="med" len="med"/>
                    </a:lnT>
                    <a:lnB w="12700" cap="flat" cmpd="sng" algn="ctr">
                      <a:solidFill>
                        <a:srgbClr val="434D5E"/>
                      </a:solidFill>
                      <a:prstDash val="solid"/>
                      <a:round/>
                      <a:headEnd type="none" w="med" len="med"/>
                      <a:tailEnd type="none" w="med" len="med"/>
                    </a:lnB>
                  </a:tcPr>
                </a:tc>
                <a:tc>
                  <a:txBody>
                    <a:bodyPr/>
                    <a:lstStyle/>
                    <a:p>
                      <a:pPr indent="0" marL="0">
                        <a:lnSpc>
                          <a:spcPts val="1820"/>
                        </a:lnSpc>
                        <a:buNone/>
                      </a:pPr>
                      <a:r>
                        <a:rPr lang="en-US" sz="1300" dirty="0">
                          <a:solidFill>
                            <a:srgbClr val="F4EFE6"/>
                          </a:solidFill>
                          <a:latin typeface="Instrument Sans" pitchFamily="34" charset="0"/>
                          <a:ea typeface="Instrument Sans" pitchFamily="34" charset="-122"/>
                          <a:cs typeface="Instrument Sans" pitchFamily="34" charset="-120"/>
                        </a:rPr>
                        <a:t>+2.6% inflation adjustment</a:t>
                      </a:r>
                      <a:endParaRPr lang="en-US" sz="1300" dirty="0">
                        <a:latin typeface="Instrument Sans" charset="0"/>
                        <a:ea typeface="Instrument Sans" charset="0"/>
                        <a:cs typeface="Instrument Sans" charset="0"/>
                      </a:endParaRPr>
                    </a:p>
                  </a:txBody>
                  <a:tcPr marL="127000" marR="127000" marT="114300" marB="114300" anchor="t">
                    <a:lnL w="12700" cap="flat" cmpd="sng" algn="ctr">
                      <a:solidFill>
                        <a:srgbClr val="434D5E"/>
                      </a:solidFill>
                      <a:prstDash val="solid"/>
                      <a:round/>
                      <a:headEnd type="none" w="med" len="med"/>
                      <a:tailEnd type="none" w="med" len="med"/>
                    </a:lnL>
                    <a:lnR w="12700" cap="flat" cmpd="sng" algn="ctr">
                      <a:solidFill>
                        <a:srgbClr val="434D5E"/>
                      </a:solidFill>
                      <a:prstDash val="solid"/>
                      <a:round/>
                      <a:headEnd type="none" w="med" len="med"/>
                      <a:tailEnd type="none" w="med" len="med"/>
                    </a:lnR>
                    <a:lnT w="12700" cap="flat" cmpd="sng" algn="ctr">
                      <a:solidFill>
                        <a:srgbClr val="434D5E"/>
                      </a:solidFill>
                      <a:prstDash val="solid"/>
                      <a:round/>
                      <a:headEnd type="none" w="med" len="med"/>
                      <a:tailEnd type="none" w="med" len="med"/>
                    </a:lnT>
                    <a:lnB w="12700" cap="flat" cmpd="sng" algn="ctr">
                      <a:solidFill>
                        <a:srgbClr val="434D5E"/>
                      </a:solidFill>
                      <a:prstDash val="solid"/>
                      <a:round/>
                      <a:headEnd type="none" w="med" len="med"/>
                      <a:tailEnd type="none" w="med" len="med"/>
                    </a:lnB>
                  </a:tcPr>
                </a:tc>
                <a:tc>
                  <a:txBody>
                    <a:bodyPr/>
                    <a:lstStyle/>
                    <a:p>
                      <a:pPr indent="0" marL="0">
                        <a:lnSpc>
                          <a:spcPts val="1820"/>
                        </a:lnSpc>
                        <a:buNone/>
                      </a:pPr>
                      <a:r>
                        <a:rPr lang="en-US" sz="1300" dirty="0">
                          <a:solidFill>
                            <a:srgbClr val="F4EFE6"/>
                          </a:solidFill>
                          <a:latin typeface="Instrument Sans" pitchFamily="34" charset="0"/>
                          <a:ea typeface="Instrument Sans" pitchFamily="34" charset="-122"/>
                          <a:cs typeface="Instrument Sans" pitchFamily="34" charset="-120"/>
                        </a:rPr>
                        <a:t>Developers, contractors, owners</a:t>
                      </a:r>
                      <a:endParaRPr lang="en-US" sz="1300" dirty="0">
                        <a:latin typeface="Instrument Sans" charset="0"/>
                        <a:ea typeface="Instrument Sans" charset="0"/>
                        <a:cs typeface="Instrument Sans" charset="0"/>
                      </a:endParaRPr>
                    </a:p>
                  </a:txBody>
                  <a:tcPr marL="127000" marR="127000" marT="114300" marB="114300" anchor="t">
                    <a:lnL w="12700" cap="flat" cmpd="sng" algn="ctr">
                      <a:solidFill>
                        <a:srgbClr val="434D5E"/>
                      </a:solidFill>
                      <a:prstDash val="solid"/>
                      <a:round/>
                      <a:headEnd type="none" w="med" len="med"/>
                      <a:tailEnd type="none" w="med" len="med"/>
                    </a:lnL>
                    <a:lnR w="12700" cap="flat" cmpd="sng" algn="ctr">
                      <a:solidFill>
                        <a:srgbClr val="434D5E"/>
                      </a:solidFill>
                      <a:prstDash val="solid"/>
                      <a:round/>
                      <a:headEnd type="none" w="med" len="med"/>
                      <a:tailEnd type="none" w="med" len="med"/>
                    </a:lnR>
                    <a:lnT w="12700" cap="flat" cmpd="sng" algn="ctr">
                      <a:solidFill>
                        <a:srgbClr val="434D5E"/>
                      </a:solidFill>
                      <a:prstDash val="solid"/>
                      <a:round/>
                      <a:headEnd type="none" w="med" len="med"/>
                      <a:tailEnd type="none" w="med" len="med"/>
                    </a:lnT>
                    <a:lnB w="12700" cap="flat" cmpd="sng" algn="ctr">
                      <a:solidFill>
                        <a:srgbClr val="434D5E"/>
                      </a:solidFill>
                      <a:prstDash val="solid"/>
                      <a:round/>
                      <a:headEnd type="none" w="med" len="med"/>
                      <a:tailEnd type="none" w="med" len="med"/>
                    </a:lnB>
                  </a:tcPr>
                </a:tc>
              </a:tr>
              <a:tr h="472430">
                <a:tc>
                  <a:txBody>
                    <a:bodyPr/>
                    <a:lstStyle/>
                    <a:p>
                      <a:pPr indent="0" marL="0">
                        <a:lnSpc>
                          <a:spcPts val="1820"/>
                        </a:lnSpc>
                        <a:buNone/>
                      </a:pPr>
                      <a:r>
                        <a:rPr lang="en-US" sz="1300" dirty="0">
                          <a:solidFill>
                            <a:srgbClr val="F4EFE6"/>
                          </a:solidFill>
                          <a:latin typeface="Instrument Sans" pitchFamily="34" charset="0"/>
                          <a:ea typeface="Instrument Sans" pitchFamily="34" charset="-122"/>
                          <a:cs typeface="Instrument Sans" pitchFamily="34" charset="-120"/>
                        </a:rPr>
                        <a:t>Fire impact fee</a:t>
                      </a:r>
                      <a:endParaRPr lang="en-US" sz="1300" dirty="0">
                        <a:latin typeface="Instrument Sans" charset="0"/>
                        <a:ea typeface="Instrument Sans" charset="0"/>
                        <a:cs typeface="Instrument Sans" charset="0"/>
                      </a:endParaRPr>
                    </a:p>
                  </a:txBody>
                  <a:tcPr marL="127000" marR="127000" marT="114300" marB="114300" anchor="t">
                    <a:lnL w="12700" cap="flat" cmpd="sng" algn="ctr">
                      <a:solidFill>
                        <a:srgbClr val="434D5E"/>
                      </a:solidFill>
                      <a:prstDash val="solid"/>
                      <a:round/>
                      <a:headEnd type="none" w="med" len="med"/>
                      <a:tailEnd type="none" w="med" len="med"/>
                    </a:lnL>
                    <a:lnR w="12700" cap="flat" cmpd="sng" algn="ctr">
                      <a:solidFill>
                        <a:srgbClr val="434D5E"/>
                      </a:solidFill>
                      <a:prstDash val="solid"/>
                      <a:round/>
                      <a:headEnd type="none" w="med" len="med"/>
                      <a:tailEnd type="none" w="med" len="med"/>
                    </a:lnR>
                    <a:lnT w="12700" cap="flat" cmpd="sng" algn="ctr">
                      <a:solidFill>
                        <a:srgbClr val="434D5E"/>
                      </a:solidFill>
                      <a:prstDash val="solid"/>
                      <a:round/>
                      <a:headEnd type="none" w="med" len="med"/>
                      <a:tailEnd type="none" w="med" len="med"/>
                    </a:lnT>
                    <a:lnB w="12700" cap="flat" cmpd="sng" algn="ctr">
                      <a:solidFill>
                        <a:srgbClr val="434D5E"/>
                      </a:solidFill>
                      <a:prstDash val="solid"/>
                      <a:round/>
                      <a:headEnd type="none" w="med" len="med"/>
                      <a:tailEnd type="none" w="med" len="med"/>
                    </a:lnB>
                  </a:tcPr>
                </a:tc>
                <a:tc>
                  <a:txBody>
                    <a:bodyPr/>
                    <a:lstStyle/>
                    <a:p>
                      <a:pPr indent="0" marL="0">
                        <a:lnSpc>
                          <a:spcPts val="1820"/>
                        </a:lnSpc>
                        <a:buNone/>
                      </a:pPr>
                      <a:r>
                        <a:rPr lang="en-US" sz="1300" dirty="0">
                          <a:solidFill>
                            <a:srgbClr val="F4EFE6"/>
                          </a:solidFill>
                          <a:latin typeface="Instrument Sans" pitchFamily="34" charset="0"/>
                          <a:ea typeface="Instrument Sans" pitchFamily="34" charset="-122"/>
                          <a:cs typeface="Instrument Sans" pitchFamily="34" charset="-120"/>
                        </a:rPr>
                        <a:t>Under review, may rise</a:t>
                      </a:r>
                      <a:endParaRPr lang="en-US" sz="1300" dirty="0">
                        <a:latin typeface="Instrument Sans" charset="0"/>
                        <a:ea typeface="Instrument Sans" charset="0"/>
                        <a:cs typeface="Instrument Sans" charset="0"/>
                      </a:endParaRPr>
                    </a:p>
                  </a:txBody>
                  <a:tcPr marL="127000" marR="127000" marT="114300" marB="114300" anchor="t">
                    <a:lnL w="12700" cap="flat" cmpd="sng" algn="ctr">
                      <a:solidFill>
                        <a:srgbClr val="434D5E"/>
                      </a:solidFill>
                      <a:prstDash val="solid"/>
                      <a:round/>
                      <a:headEnd type="none" w="med" len="med"/>
                      <a:tailEnd type="none" w="med" len="med"/>
                    </a:lnL>
                    <a:lnR w="12700" cap="flat" cmpd="sng" algn="ctr">
                      <a:solidFill>
                        <a:srgbClr val="434D5E"/>
                      </a:solidFill>
                      <a:prstDash val="solid"/>
                      <a:round/>
                      <a:headEnd type="none" w="med" len="med"/>
                      <a:tailEnd type="none" w="med" len="med"/>
                    </a:lnR>
                    <a:lnT w="12700" cap="flat" cmpd="sng" algn="ctr">
                      <a:solidFill>
                        <a:srgbClr val="434D5E"/>
                      </a:solidFill>
                      <a:prstDash val="solid"/>
                      <a:round/>
                      <a:headEnd type="none" w="med" len="med"/>
                      <a:tailEnd type="none" w="med" len="med"/>
                    </a:lnT>
                    <a:lnB w="12700" cap="flat" cmpd="sng" algn="ctr">
                      <a:solidFill>
                        <a:srgbClr val="434D5E"/>
                      </a:solidFill>
                      <a:prstDash val="solid"/>
                      <a:round/>
                      <a:headEnd type="none" w="med" len="med"/>
                      <a:tailEnd type="none" w="med" len="med"/>
                    </a:lnB>
                  </a:tcPr>
                </a:tc>
                <a:tc>
                  <a:txBody>
                    <a:bodyPr/>
                    <a:lstStyle/>
                    <a:p>
                      <a:pPr indent="0" marL="0">
                        <a:lnSpc>
                          <a:spcPts val="1820"/>
                        </a:lnSpc>
                        <a:buNone/>
                      </a:pPr>
                      <a:r>
                        <a:rPr lang="en-US" sz="1300" dirty="0">
                          <a:solidFill>
                            <a:srgbClr val="F4EFE6"/>
                          </a:solidFill>
                          <a:latin typeface="Instrument Sans" pitchFamily="34" charset="0"/>
                          <a:ea typeface="Instrument Sans" pitchFamily="34" charset="-122"/>
                          <a:cs typeface="Instrument Sans" pitchFamily="34" charset="-120"/>
                        </a:rPr>
                        <a:t>New construction</a:t>
                      </a:r>
                      <a:endParaRPr lang="en-US" sz="1300" dirty="0">
                        <a:latin typeface="Instrument Sans" charset="0"/>
                        <a:ea typeface="Instrument Sans" charset="0"/>
                        <a:cs typeface="Instrument Sans" charset="0"/>
                      </a:endParaRPr>
                    </a:p>
                  </a:txBody>
                  <a:tcPr marL="127000" marR="127000" marT="114300" marB="114300" anchor="t">
                    <a:lnL w="12700" cap="flat" cmpd="sng" algn="ctr">
                      <a:solidFill>
                        <a:srgbClr val="434D5E"/>
                      </a:solidFill>
                      <a:prstDash val="solid"/>
                      <a:round/>
                      <a:headEnd type="none" w="med" len="med"/>
                      <a:tailEnd type="none" w="med" len="med"/>
                    </a:lnL>
                    <a:lnR w="12700" cap="flat" cmpd="sng" algn="ctr">
                      <a:solidFill>
                        <a:srgbClr val="434D5E"/>
                      </a:solidFill>
                      <a:prstDash val="solid"/>
                      <a:round/>
                      <a:headEnd type="none" w="med" len="med"/>
                      <a:tailEnd type="none" w="med" len="med"/>
                    </a:lnR>
                    <a:lnT w="12700" cap="flat" cmpd="sng" algn="ctr">
                      <a:solidFill>
                        <a:srgbClr val="434D5E"/>
                      </a:solidFill>
                      <a:prstDash val="solid"/>
                      <a:round/>
                      <a:headEnd type="none" w="med" len="med"/>
                      <a:tailEnd type="none" w="med" len="med"/>
                    </a:lnT>
                    <a:lnB w="12700" cap="flat" cmpd="sng" algn="ctr">
                      <a:solidFill>
                        <a:srgbClr val="434D5E"/>
                      </a:solidFill>
                      <a:prstDash val="solid"/>
                      <a:round/>
                      <a:headEnd type="none" w="med" len="med"/>
                      <a:tailEnd type="none" w="med" len="med"/>
                    </a:lnB>
                  </a:tcPr>
                </a:tc>
              </a:tr>
              <a:tr h="472430">
                <a:tc>
                  <a:txBody>
                    <a:bodyPr/>
                    <a:lstStyle/>
                    <a:p>
                      <a:pPr indent="0" marL="0">
                        <a:lnSpc>
                          <a:spcPts val="1820"/>
                        </a:lnSpc>
                        <a:buNone/>
                      </a:pPr>
                      <a:r>
                        <a:rPr lang="en-US" sz="1300" dirty="0">
                          <a:solidFill>
                            <a:srgbClr val="F4EFE6"/>
                          </a:solidFill>
                          <a:latin typeface="Instrument Sans" pitchFamily="34" charset="0"/>
                          <a:ea typeface="Instrument Sans" pitchFamily="34" charset="-122"/>
                          <a:cs typeface="Instrument Sans" pitchFamily="34" charset="-120"/>
                        </a:rPr>
                        <a:t>Transit fare</a:t>
                      </a:r>
                      <a:endParaRPr lang="en-US" sz="1300" dirty="0">
                        <a:latin typeface="Instrument Sans" charset="0"/>
                        <a:ea typeface="Instrument Sans" charset="0"/>
                        <a:cs typeface="Instrument Sans" charset="0"/>
                      </a:endParaRPr>
                    </a:p>
                  </a:txBody>
                  <a:tcPr marL="127000" marR="127000" marT="114300" marB="114300" anchor="t">
                    <a:lnL w="12700" cap="flat" cmpd="sng" algn="ctr">
                      <a:solidFill>
                        <a:srgbClr val="434D5E"/>
                      </a:solidFill>
                      <a:prstDash val="solid"/>
                      <a:round/>
                      <a:headEnd type="none" w="med" len="med"/>
                      <a:tailEnd type="none" w="med" len="med"/>
                    </a:lnL>
                    <a:lnR w="12700" cap="flat" cmpd="sng" algn="ctr">
                      <a:solidFill>
                        <a:srgbClr val="434D5E"/>
                      </a:solidFill>
                      <a:prstDash val="solid"/>
                      <a:round/>
                      <a:headEnd type="none" w="med" len="med"/>
                      <a:tailEnd type="none" w="med" len="med"/>
                    </a:lnR>
                    <a:lnT w="12700" cap="flat" cmpd="sng" algn="ctr">
                      <a:solidFill>
                        <a:srgbClr val="434D5E"/>
                      </a:solidFill>
                      <a:prstDash val="solid"/>
                      <a:round/>
                      <a:headEnd type="none" w="med" len="med"/>
                      <a:tailEnd type="none" w="med" len="med"/>
                    </a:lnT>
                    <a:lnB w="12700" cap="flat" cmpd="sng" algn="ctr">
                      <a:solidFill>
                        <a:srgbClr val="434D5E"/>
                      </a:solidFill>
                      <a:prstDash val="solid"/>
                      <a:round/>
                      <a:headEnd type="none" w="med" len="med"/>
                      <a:tailEnd type="none" w="med" len="med"/>
                    </a:lnB>
                  </a:tcPr>
                </a:tc>
                <a:tc>
                  <a:txBody>
                    <a:bodyPr/>
                    <a:lstStyle/>
                    <a:p>
                      <a:pPr indent="0" marL="0">
                        <a:lnSpc>
                          <a:spcPts val="1820"/>
                        </a:lnSpc>
                        <a:buNone/>
                      </a:pPr>
                      <a:r>
                        <a:rPr lang="en-US" sz="1300" dirty="0">
                          <a:solidFill>
                            <a:srgbClr val="F4EFE6"/>
                          </a:solidFill>
                          <a:latin typeface="Instrument Sans" pitchFamily="34" charset="0"/>
                          <a:ea typeface="Instrument Sans" pitchFamily="34" charset="-122"/>
                          <a:cs typeface="Instrument Sans" pitchFamily="34" charset="-120"/>
                        </a:rPr>
                        <a:t>25 or 50 cent increase to be revisited</a:t>
                      </a:r>
                      <a:endParaRPr lang="en-US" sz="1300" dirty="0">
                        <a:latin typeface="Instrument Sans" charset="0"/>
                        <a:ea typeface="Instrument Sans" charset="0"/>
                        <a:cs typeface="Instrument Sans" charset="0"/>
                      </a:endParaRPr>
                    </a:p>
                  </a:txBody>
                  <a:tcPr marL="127000" marR="127000" marT="114300" marB="114300" anchor="t">
                    <a:lnL w="12700" cap="flat" cmpd="sng" algn="ctr">
                      <a:solidFill>
                        <a:srgbClr val="434D5E"/>
                      </a:solidFill>
                      <a:prstDash val="solid"/>
                      <a:round/>
                      <a:headEnd type="none" w="med" len="med"/>
                      <a:tailEnd type="none" w="med" len="med"/>
                    </a:lnL>
                    <a:lnR w="12700" cap="flat" cmpd="sng" algn="ctr">
                      <a:solidFill>
                        <a:srgbClr val="434D5E"/>
                      </a:solidFill>
                      <a:prstDash val="solid"/>
                      <a:round/>
                      <a:headEnd type="none" w="med" len="med"/>
                      <a:tailEnd type="none" w="med" len="med"/>
                    </a:lnR>
                    <a:lnT w="12700" cap="flat" cmpd="sng" algn="ctr">
                      <a:solidFill>
                        <a:srgbClr val="434D5E"/>
                      </a:solidFill>
                      <a:prstDash val="solid"/>
                      <a:round/>
                      <a:headEnd type="none" w="med" len="med"/>
                      <a:tailEnd type="none" w="med" len="med"/>
                    </a:lnT>
                    <a:lnB w="12700" cap="flat" cmpd="sng" algn="ctr">
                      <a:solidFill>
                        <a:srgbClr val="434D5E"/>
                      </a:solidFill>
                      <a:prstDash val="solid"/>
                      <a:round/>
                      <a:headEnd type="none" w="med" len="med"/>
                      <a:tailEnd type="none" w="med" len="med"/>
                    </a:lnB>
                  </a:tcPr>
                </a:tc>
                <a:tc>
                  <a:txBody>
                    <a:bodyPr/>
                    <a:lstStyle/>
                    <a:p>
                      <a:pPr indent="0" marL="0">
                        <a:lnSpc>
                          <a:spcPts val="1820"/>
                        </a:lnSpc>
                        <a:buNone/>
                      </a:pPr>
                      <a:r>
                        <a:rPr lang="en-US" sz="1300" dirty="0">
                          <a:solidFill>
                            <a:srgbClr val="F4EFE6"/>
                          </a:solidFill>
                          <a:latin typeface="Instrument Sans" pitchFamily="34" charset="0"/>
                          <a:ea typeface="Instrument Sans" pitchFamily="34" charset="-122"/>
                          <a:cs typeface="Instrument Sans" pitchFamily="34" charset="-120"/>
                        </a:rPr>
                        <a:t>Workers and employers</a:t>
                      </a:r>
                      <a:endParaRPr lang="en-US" sz="1300" dirty="0">
                        <a:latin typeface="Instrument Sans" charset="0"/>
                        <a:ea typeface="Instrument Sans" charset="0"/>
                        <a:cs typeface="Instrument Sans" charset="0"/>
                      </a:endParaRPr>
                    </a:p>
                  </a:txBody>
                  <a:tcPr marL="127000" marR="127000" marT="114300" marB="114300" anchor="t">
                    <a:lnL w="12700" cap="flat" cmpd="sng" algn="ctr">
                      <a:solidFill>
                        <a:srgbClr val="434D5E"/>
                      </a:solidFill>
                      <a:prstDash val="solid"/>
                      <a:round/>
                      <a:headEnd type="none" w="med" len="med"/>
                      <a:tailEnd type="none" w="med" len="med"/>
                    </a:lnL>
                    <a:lnR w="12700" cap="flat" cmpd="sng" algn="ctr">
                      <a:solidFill>
                        <a:srgbClr val="434D5E"/>
                      </a:solidFill>
                      <a:prstDash val="solid"/>
                      <a:round/>
                      <a:headEnd type="none" w="med" len="med"/>
                      <a:tailEnd type="none" w="med" len="med"/>
                    </a:lnR>
                    <a:lnT w="12700" cap="flat" cmpd="sng" algn="ctr">
                      <a:solidFill>
                        <a:srgbClr val="434D5E"/>
                      </a:solidFill>
                      <a:prstDash val="solid"/>
                      <a:round/>
                      <a:headEnd type="none" w="med" len="med"/>
                      <a:tailEnd type="none" w="med" len="med"/>
                    </a:lnT>
                    <a:lnB w="12700" cap="flat" cmpd="sng" algn="ctr">
                      <a:solidFill>
                        <a:srgbClr val="434D5E"/>
                      </a:solidFill>
                      <a:prstDash val="solid"/>
                      <a:round/>
                      <a:headEnd type="none" w="med" len="med"/>
                      <a:tailEnd type="none" w="med" len="med"/>
                    </a:lnB>
                  </a:tcPr>
                </a:tc>
              </a:tr>
              <a:tr h="472430">
                <a:tc>
                  <a:txBody>
                    <a:bodyPr/>
                    <a:lstStyle/>
                    <a:p>
                      <a:pPr indent="0" marL="0">
                        <a:lnSpc>
                          <a:spcPts val="1820"/>
                        </a:lnSpc>
                        <a:buNone/>
                      </a:pPr>
                      <a:r>
                        <a:rPr lang="en-US" sz="1300" dirty="0">
                          <a:solidFill>
                            <a:srgbClr val="F4EFE6"/>
                          </a:solidFill>
                          <a:latin typeface="Instrument Sans" pitchFamily="34" charset="0"/>
                          <a:ea typeface="Instrument Sans" pitchFamily="34" charset="-122"/>
                          <a:cs typeface="Instrument Sans" pitchFamily="34" charset="-120"/>
                        </a:rPr>
                        <a:t>County vendor fee</a:t>
                      </a:r>
                      <a:endParaRPr lang="en-US" sz="1300" dirty="0">
                        <a:latin typeface="Instrument Sans" charset="0"/>
                        <a:ea typeface="Instrument Sans" charset="0"/>
                        <a:cs typeface="Instrument Sans" charset="0"/>
                      </a:endParaRPr>
                    </a:p>
                  </a:txBody>
                  <a:tcPr marL="127000" marR="127000" marT="114300" marB="114300" anchor="t">
                    <a:lnL w="12700" cap="flat" cmpd="sng" algn="ctr">
                      <a:solidFill>
                        <a:srgbClr val="434D5E"/>
                      </a:solidFill>
                      <a:prstDash val="solid"/>
                      <a:round/>
                      <a:headEnd type="none" w="med" len="med"/>
                      <a:tailEnd type="none" w="med" len="med"/>
                    </a:lnL>
                    <a:lnR w="12700" cap="flat" cmpd="sng" algn="ctr">
                      <a:solidFill>
                        <a:srgbClr val="434D5E"/>
                      </a:solidFill>
                      <a:prstDash val="solid"/>
                      <a:round/>
                      <a:headEnd type="none" w="med" len="med"/>
                      <a:tailEnd type="none" w="med" len="med"/>
                    </a:lnR>
                    <a:lnT w="12700" cap="flat" cmpd="sng" algn="ctr">
                      <a:solidFill>
                        <a:srgbClr val="434D5E"/>
                      </a:solidFill>
                      <a:prstDash val="solid"/>
                      <a:round/>
                      <a:headEnd type="none" w="med" len="med"/>
                      <a:tailEnd type="none" w="med" len="med"/>
                    </a:lnT>
                    <a:lnB w="12700" cap="flat" cmpd="sng" algn="ctr">
                      <a:solidFill>
                        <a:srgbClr val="434D5E"/>
                      </a:solidFill>
                      <a:prstDash val="solid"/>
                      <a:round/>
                      <a:headEnd type="none" w="med" len="med"/>
                      <a:tailEnd type="none" w="med" len="med"/>
                    </a:lnB>
                  </a:tcPr>
                </a:tc>
                <a:tc>
                  <a:txBody>
                    <a:bodyPr/>
                    <a:lstStyle/>
                    <a:p>
                      <a:pPr indent="0" marL="0">
                        <a:lnSpc>
                          <a:spcPts val="1820"/>
                        </a:lnSpc>
                        <a:buNone/>
                      </a:pPr>
                      <a:r>
                        <a:rPr lang="en-US" sz="1300" dirty="0">
                          <a:solidFill>
                            <a:srgbClr val="F4EFE6"/>
                          </a:solidFill>
                          <a:latin typeface="Instrument Sans" pitchFamily="34" charset="0"/>
                          <a:ea typeface="Instrument Sans" pitchFamily="34" charset="-122"/>
                          <a:cs typeface="Instrument Sans" pitchFamily="34" charset="-120"/>
                        </a:rPr>
                        <a:t>$22.0M budgeted</a:t>
                      </a:r>
                      <a:endParaRPr lang="en-US" sz="1300" dirty="0">
                        <a:latin typeface="Instrument Sans" charset="0"/>
                        <a:ea typeface="Instrument Sans" charset="0"/>
                        <a:cs typeface="Instrument Sans" charset="0"/>
                      </a:endParaRPr>
                    </a:p>
                  </a:txBody>
                  <a:tcPr marL="127000" marR="127000" marT="114300" marB="114300" anchor="t">
                    <a:lnL w="12700" cap="flat" cmpd="sng" algn="ctr">
                      <a:solidFill>
                        <a:srgbClr val="434D5E"/>
                      </a:solidFill>
                      <a:prstDash val="solid"/>
                      <a:round/>
                      <a:headEnd type="none" w="med" len="med"/>
                      <a:tailEnd type="none" w="med" len="med"/>
                    </a:lnL>
                    <a:lnR w="12700" cap="flat" cmpd="sng" algn="ctr">
                      <a:solidFill>
                        <a:srgbClr val="434D5E"/>
                      </a:solidFill>
                      <a:prstDash val="solid"/>
                      <a:round/>
                      <a:headEnd type="none" w="med" len="med"/>
                      <a:tailEnd type="none" w="med" len="med"/>
                    </a:lnR>
                    <a:lnT w="12700" cap="flat" cmpd="sng" algn="ctr">
                      <a:solidFill>
                        <a:srgbClr val="434D5E"/>
                      </a:solidFill>
                      <a:prstDash val="solid"/>
                      <a:round/>
                      <a:headEnd type="none" w="med" len="med"/>
                      <a:tailEnd type="none" w="med" len="med"/>
                    </a:lnT>
                    <a:lnB w="12700" cap="flat" cmpd="sng" algn="ctr">
                      <a:solidFill>
                        <a:srgbClr val="434D5E"/>
                      </a:solidFill>
                      <a:prstDash val="solid"/>
                      <a:round/>
                      <a:headEnd type="none" w="med" len="med"/>
                      <a:tailEnd type="none" w="med" len="med"/>
                    </a:lnB>
                  </a:tcPr>
                </a:tc>
                <a:tc>
                  <a:txBody>
                    <a:bodyPr/>
                    <a:lstStyle/>
                    <a:p>
                      <a:pPr indent="0" marL="0">
                        <a:lnSpc>
                          <a:spcPts val="1820"/>
                        </a:lnSpc>
                        <a:buNone/>
                      </a:pPr>
                      <a:r>
                        <a:rPr lang="en-US" sz="1300" dirty="0">
                          <a:solidFill>
                            <a:srgbClr val="F4EFE6"/>
                          </a:solidFill>
                          <a:latin typeface="Instrument Sans" pitchFamily="34" charset="0"/>
                          <a:ea typeface="Instrument Sans" pitchFamily="34" charset="-122"/>
                          <a:cs typeface="Instrument Sans" pitchFamily="34" charset="-120"/>
                        </a:rPr>
                        <a:t>Firms that sell to the county</a:t>
                      </a:r>
                      <a:endParaRPr lang="en-US" sz="1300" dirty="0">
                        <a:latin typeface="Instrument Sans" charset="0"/>
                        <a:ea typeface="Instrument Sans" charset="0"/>
                        <a:cs typeface="Instrument Sans" charset="0"/>
                      </a:endParaRPr>
                    </a:p>
                  </a:txBody>
                  <a:tcPr marL="127000" marR="127000" marT="114300" marB="114300" anchor="t">
                    <a:lnL w="12700" cap="flat" cmpd="sng" algn="ctr">
                      <a:solidFill>
                        <a:srgbClr val="434D5E"/>
                      </a:solidFill>
                      <a:prstDash val="solid"/>
                      <a:round/>
                      <a:headEnd type="none" w="med" len="med"/>
                      <a:tailEnd type="none" w="med" len="med"/>
                    </a:lnL>
                    <a:lnR w="12700" cap="flat" cmpd="sng" algn="ctr">
                      <a:solidFill>
                        <a:srgbClr val="434D5E"/>
                      </a:solidFill>
                      <a:prstDash val="solid"/>
                      <a:round/>
                      <a:headEnd type="none" w="med" len="med"/>
                      <a:tailEnd type="none" w="med" len="med"/>
                    </a:lnR>
                    <a:lnT w="12700" cap="flat" cmpd="sng" algn="ctr">
                      <a:solidFill>
                        <a:srgbClr val="434D5E"/>
                      </a:solidFill>
                      <a:prstDash val="solid"/>
                      <a:round/>
                      <a:headEnd type="none" w="med" len="med"/>
                      <a:tailEnd type="none" w="med" len="med"/>
                    </a:lnT>
                    <a:lnB w="12700" cap="flat" cmpd="sng" algn="ctr">
                      <a:solidFill>
                        <a:srgbClr val="434D5E"/>
                      </a:solidFill>
                      <a:prstDash val="solid"/>
                      <a:round/>
                      <a:headEnd type="none" w="med" len="med"/>
                      <a:tailEnd type="none" w="med" len="med"/>
                    </a:lnB>
                  </a:tcPr>
                </a:tc>
              </a:tr>
              <a:tr h="472430">
                <a:tc>
                  <a:txBody>
                    <a:bodyPr/>
                    <a:lstStyle/>
                    <a:p>
                      <a:pPr indent="0" marL="0">
                        <a:lnSpc>
                          <a:spcPts val="1820"/>
                        </a:lnSpc>
                        <a:buNone/>
                      </a:pPr>
                      <a:r>
                        <a:rPr lang="en-US" sz="1300" dirty="0">
                          <a:solidFill>
                            <a:srgbClr val="F4EFE6"/>
                          </a:solidFill>
                          <a:latin typeface="Instrument Sans" pitchFamily="34" charset="0"/>
                          <a:ea typeface="Instrument Sans" pitchFamily="34" charset="-122"/>
                          <a:cs typeface="Instrument Sans" pitchFamily="34" charset="-120"/>
                        </a:rPr>
                        <a:t>Tourism bureau (GMCVB)</a:t>
                      </a:r>
                      <a:endParaRPr lang="en-US" sz="1300" dirty="0">
                        <a:latin typeface="Instrument Sans" charset="0"/>
                        <a:ea typeface="Instrument Sans" charset="0"/>
                        <a:cs typeface="Instrument Sans" charset="0"/>
                      </a:endParaRPr>
                    </a:p>
                  </a:txBody>
                  <a:tcPr marL="127000" marR="127000" marT="114300" marB="114300" anchor="t">
                    <a:lnL w="12700" cap="flat" cmpd="sng" algn="ctr">
                      <a:solidFill>
                        <a:srgbClr val="434D5E"/>
                      </a:solidFill>
                      <a:prstDash val="solid"/>
                      <a:round/>
                      <a:headEnd type="none" w="med" len="med"/>
                      <a:tailEnd type="none" w="med" len="med"/>
                    </a:lnL>
                    <a:lnR w="12700" cap="flat" cmpd="sng" algn="ctr">
                      <a:solidFill>
                        <a:srgbClr val="434D5E"/>
                      </a:solidFill>
                      <a:prstDash val="solid"/>
                      <a:round/>
                      <a:headEnd type="none" w="med" len="med"/>
                      <a:tailEnd type="none" w="med" len="med"/>
                    </a:lnR>
                    <a:lnT w="12700" cap="flat" cmpd="sng" algn="ctr">
                      <a:solidFill>
                        <a:srgbClr val="434D5E"/>
                      </a:solidFill>
                      <a:prstDash val="solid"/>
                      <a:round/>
                      <a:headEnd type="none" w="med" len="med"/>
                      <a:tailEnd type="none" w="med" len="med"/>
                    </a:lnT>
                    <a:lnB w="12700" cap="flat" cmpd="sng" algn="ctr">
                      <a:solidFill>
                        <a:srgbClr val="434D5E"/>
                      </a:solidFill>
                      <a:prstDash val="solid"/>
                      <a:round/>
                      <a:headEnd type="none" w="med" len="med"/>
                      <a:tailEnd type="none" w="med" len="med"/>
                    </a:lnB>
                  </a:tcPr>
                </a:tc>
                <a:tc>
                  <a:txBody>
                    <a:bodyPr/>
                    <a:lstStyle/>
                    <a:p>
                      <a:pPr indent="0" marL="0">
                        <a:lnSpc>
                          <a:spcPts val="1820"/>
                        </a:lnSpc>
                        <a:buNone/>
                      </a:pPr>
                      <a:r>
                        <a:rPr lang="en-US" sz="1300" dirty="0">
                          <a:solidFill>
                            <a:srgbClr val="F4EFE6"/>
                          </a:solidFill>
                          <a:latin typeface="Instrument Sans" pitchFamily="34" charset="0"/>
                          <a:ea typeface="Instrument Sans" pitchFamily="34" charset="-122"/>
                          <a:cs typeface="Instrument Sans" pitchFamily="34" charset="-120"/>
                        </a:rPr>
                        <a:t>+$5M from hotel taxes, vote 8 to 4</a:t>
                      </a:r>
                      <a:endParaRPr lang="en-US" sz="1300" dirty="0">
                        <a:latin typeface="Instrument Sans" charset="0"/>
                        <a:ea typeface="Instrument Sans" charset="0"/>
                        <a:cs typeface="Instrument Sans" charset="0"/>
                      </a:endParaRPr>
                    </a:p>
                  </a:txBody>
                  <a:tcPr marL="127000" marR="127000" marT="114300" marB="114300" anchor="t">
                    <a:lnL w="12700" cap="flat" cmpd="sng" algn="ctr">
                      <a:solidFill>
                        <a:srgbClr val="434D5E"/>
                      </a:solidFill>
                      <a:prstDash val="solid"/>
                      <a:round/>
                      <a:headEnd type="none" w="med" len="med"/>
                      <a:tailEnd type="none" w="med" len="med"/>
                    </a:lnL>
                    <a:lnR w="12700" cap="flat" cmpd="sng" algn="ctr">
                      <a:solidFill>
                        <a:srgbClr val="434D5E"/>
                      </a:solidFill>
                      <a:prstDash val="solid"/>
                      <a:round/>
                      <a:headEnd type="none" w="med" len="med"/>
                      <a:tailEnd type="none" w="med" len="med"/>
                    </a:lnR>
                    <a:lnT w="12700" cap="flat" cmpd="sng" algn="ctr">
                      <a:solidFill>
                        <a:srgbClr val="434D5E"/>
                      </a:solidFill>
                      <a:prstDash val="solid"/>
                      <a:round/>
                      <a:headEnd type="none" w="med" len="med"/>
                      <a:tailEnd type="none" w="med" len="med"/>
                    </a:lnT>
                    <a:lnB w="12700" cap="flat" cmpd="sng" algn="ctr">
                      <a:solidFill>
                        <a:srgbClr val="434D5E"/>
                      </a:solidFill>
                      <a:prstDash val="solid"/>
                      <a:round/>
                      <a:headEnd type="none" w="med" len="med"/>
                      <a:tailEnd type="none" w="med" len="med"/>
                    </a:lnB>
                  </a:tcPr>
                </a:tc>
                <a:tc>
                  <a:txBody>
                    <a:bodyPr/>
                    <a:lstStyle/>
                    <a:p>
                      <a:pPr indent="0" marL="0">
                        <a:lnSpc>
                          <a:spcPts val="1820"/>
                        </a:lnSpc>
                        <a:buNone/>
                      </a:pPr>
                      <a:r>
                        <a:rPr lang="en-US" sz="1300" dirty="0">
                          <a:solidFill>
                            <a:srgbClr val="F4EFE6"/>
                          </a:solidFill>
                          <a:latin typeface="Instrument Sans" pitchFamily="34" charset="0"/>
                          <a:ea typeface="Instrument Sans" pitchFamily="34" charset="-122"/>
                          <a:cs typeface="Instrument Sans" pitchFamily="34" charset="-120"/>
                        </a:rPr>
                        <a:t>Hospitality, visitors</a:t>
                      </a:r>
                      <a:endParaRPr lang="en-US" sz="1300" dirty="0">
                        <a:latin typeface="Instrument Sans" charset="0"/>
                        <a:ea typeface="Instrument Sans" charset="0"/>
                        <a:cs typeface="Instrument Sans" charset="0"/>
                      </a:endParaRPr>
                    </a:p>
                  </a:txBody>
                  <a:tcPr marL="127000" marR="127000" marT="114300" marB="114300" anchor="t">
                    <a:lnL w="12700" cap="flat" cmpd="sng" algn="ctr">
                      <a:solidFill>
                        <a:srgbClr val="434D5E"/>
                      </a:solidFill>
                      <a:prstDash val="solid"/>
                      <a:round/>
                      <a:headEnd type="none" w="med" len="med"/>
                      <a:tailEnd type="none" w="med" len="med"/>
                    </a:lnL>
                    <a:lnR w="12700" cap="flat" cmpd="sng" algn="ctr">
                      <a:solidFill>
                        <a:srgbClr val="434D5E"/>
                      </a:solidFill>
                      <a:prstDash val="solid"/>
                      <a:round/>
                      <a:headEnd type="none" w="med" len="med"/>
                      <a:tailEnd type="none" w="med" len="med"/>
                    </a:lnR>
                    <a:lnT w="12700" cap="flat" cmpd="sng" algn="ctr">
                      <a:solidFill>
                        <a:srgbClr val="434D5E"/>
                      </a:solidFill>
                      <a:prstDash val="solid"/>
                      <a:round/>
                      <a:headEnd type="none" w="med" len="med"/>
                      <a:tailEnd type="none" w="med" len="med"/>
                    </a:lnT>
                    <a:lnB w="12700" cap="flat" cmpd="sng" algn="ctr">
                      <a:solidFill>
                        <a:srgbClr val="434D5E"/>
                      </a:solidFill>
                      <a:prstDash val="solid"/>
                      <a:round/>
                      <a:headEnd type="none" w="med" len="med"/>
                      <a:tailEnd type="none" w="med" len="med"/>
                    </a:lnB>
                  </a:tcPr>
                </a:tc>
              </a:tr>
            </a:tbl>
          </a:graphicData>
        </a:graphic>
      </p:graphicFrame>
      <p:sp>
        <p:nvSpPr>
          <p:cNvPr id="7" name="Text 4"/>
          <p:cNvSpPr/>
          <p:nvPr/>
        </p:nvSpPr>
        <p:spPr>
          <a:xfrm>
            <a:off x="812800" y="6238280"/>
            <a:ext cx="8502650" cy="238720"/>
          </a:xfrm>
          <a:prstGeom prst="rect">
            <a:avLst/>
          </a:prstGeom>
          <a:noFill/>
          <a:ln/>
        </p:spPr>
        <p:txBody>
          <a:bodyPr wrap="square" lIns="0" tIns="0" rIns="0" bIns="0" rtlCol="0" anchor="t">
            <a:normAutofit/>
          </a:bodyPr>
          <a:lstStyle/>
          <a:p>
            <a:pPr algn="l" indent="0" marL="0">
              <a:lnSpc>
                <a:spcPts val="1680"/>
              </a:lnSpc>
              <a:buNone/>
            </a:pPr>
            <a:r>
              <a:rPr lang="en-US" sz="1200" spc="100" kern="0" dirty="0">
                <a:solidFill>
                  <a:srgbClr val="96A7BE"/>
                </a:solidFill>
                <a:latin typeface="Geist Mono" pitchFamily="34" charset="0"/>
                <a:ea typeface="Geist Mono" pitchFamily="34" charset="-122"/>
                <a:cs typeface="Geist Mono" pitchFamily="34" charset="-120"/>
              </a:rPr>
              <a:t>STATURA · MIAMI-DADE FY 2026-27 BUDGET · STATUS AS OF SEPT 23, 2026</a:t>
            </a:r>
            <a:endParaRPr lang="en-US" sz="1200" dirty="0"/>
          </a:p>
        </p:txBody>
      </p:sp>
      <p:sp>
        <p:nvSpPr>
          <p:cNvPr id="8" name="Text 5"/>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96A7BE"/>
                </a:solidFill>
                <a:latin typeface="Geist Mono" pitchFamily="34" charset="0"/>
                <a:ea typeface="Geist Mono" pitchFamily="34" charset="-122"/>
                <a:cs typeface="Geist Mono" pitchFamily="34" charset="-120"/>
              </a:rPr>
              <a:t>10</a:t>
            </a:r>
            <a:endParaRPr lang="en-US" sz="1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4EFE6"/>
        </a:solidFill>
      </p:bgPr>
    </p:bg>
    <p:spTree>
      <p:nvGrpSpPr>
        <p:cNvPr id="1" name=""/>
        <p:cNvGrpSpPr/>
        <p:nvPr/>
      </p:nvGrpSpPr>
      <p:grpSpPr>
        <a:xfrm>
          <a:off x="0" y="0"/>
          <a:ext cx="0" cy="0"/>
          <a:chOff x="0" y="0"/>
          <a:chExt cx="0" cy="0"/>
        </a:xfrm>
      </p:grpSpPr>
      <p:sp>
        <p:nvSpPr>
          <p:cNvPr id="2" name="Shape 0"/>
          <p:cNvSpPr/>
          <p:nvPr/>
        </p:nvSpPr>
        <p:spPr>
          <a:xfrm>
            <a:off x="812800" y="609600"/>
            <a:ext cx="609600" cy="25400"/>
          </a:xfrm>
          <a:prstGeom prst="rect">
            <a:avLst/>
          </a:prstGeom>
          <a:solidFill>
            <a:srgbClr val="C9A254"/>
          </a:solidFill>
          <a:ln/>
        </p:spPr>
      </p:sp>
      <p:sp>
        <p:nvSpPr>
          <p:cNvPr id="3" name="Text 1"/>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spc="200" kern="0" dirty="0">
                <a:solidFill>
                  <a:srgbClr val="14233E"/>
                </a:solidFill>
                <a:latin typeface="Geist Mono" pitchFamily="34" charset="0"/>
                <a:ea typeface="Geist Mono" pitchFamily="34" charset="-122"/>
                <a:cs typeface="Geist Mono" pitchFamily="34" charset="-120"/>
              </a:rPr>
              <a:t>08 · PROCUREMENT AND SMALL BUSINESS</a:t>
            </a:r>
            <a:endParaRPr lang="en-US" sz="1200" dirty="0"/>
          </a:p>
        </p:txBody>
      </p:sp>
      <p:sp>
        <p:nvSpPr>
          <p:cNvPr id="4" name="Text 2"/>
          <p:cNvSpPr/>
          <p:nvPr/>
        </p:nvSpPr>
        <p:spPr>
          <a:xfrm>
            <a:off x="812800" y="1280120"/>
            <a:ext cx="10883392" cy="1031180"/>
          </a:xfrm>
          <a:prstGeom prst="rect">
            <a:avLst/>
          </a:prstGeom>
          <a:noFill/>
          <a:ln/>
        </p:spPr>
        <p:txBody>
          <a:bodyPr wrap="square" lIns="0" tIns="0" rIns="0" bIns="0" rtlCol="0" anchor="t">
            <a:normAutofit/>
          </a:bodyPr>
          <a:lstStyle/>
          <a:p>
            <a:pPr algn="l" indent="0" marL="0">
              <a:lnSpc>
                <a:spcPts val="3960"/>
              </a:lnSpc>
              <a:buNone/>
            </a:pPr>
            <a:r>
              <a:rPr lang="en-US" sz="3600" dirty="0">
                <a:solidFill>
                  <a:srgbClr val="14233E"/>
                </a:solidFill>
                <a:latin typeface="Gloock" pitchFamily="34" charset="0"/>
                <a:ea typeface="Gloock" pitchFamily="34" charset="-122"/>
                <a:cs typeface="Gloock" pitchFamily="34" charset="-120"/>
              </a:rPr>
              <a:t>Selling to the county gets faster, with fewer local rules.</a:t>
            </a:r>
            <a:endParaRPr lang="en-US" sz="3600" dirty="0"/>
          </a:p>
        </p:txBody>
      </p:sp>
      <p:sp>
        <p:nvSpPr>
          <p:cNvPr id="5" name="Shape 3"/>
          <p:cNvSpPr/>
          <p:nvPr/>
        </p:nvSpPr>
        <p:spPr>
          <a:xfrm>
            <a:off x="812800" y="2539901"/>
            <a:ext cx="5194300" cy="1188690"/>
          </a:xfrm>
          <a:prstGeom prst="rect">
            <a:avLst/>
          </a:prstGeom>
          <a:solidFill>
            <a:srgbClr val="FBF8F2"/>
          </a:solidFill>
          <a:ln/>
        </p:spPr>
      </p:sp>
      <p:sp>
        <p:nvSpPr>
          <p:cNvPr id="6" name="Shape 4"/>
          <p:cNvSpPr/>
          <p:nvPr/>
        </p:nvSpPr>
        <p:spPr>
          <a:xfrm>
            <a:off x="825500" y="2539901"/>
            <a:ext cx="0" cy="1188690"/>
          </a:xfrm>
          <a:prstGeom prst="line">
            <a:avLst/>
          </a:prstGeom>
          <a:noFill/>
          <a:ln w="25400">
            <a:solidFill>
              <a:srgbClr val="C9A254"/>
            </a:solidFill>
            <a:prstDash val="solid"/>
          </a:ln>
        </p:spPr>
      </p:sp>
      <p:sp>
        <p:nvSpPr>
          <p:cNvPr id="7" name="Text 5"/>
          <p:cNvSpPr/>
          <p:nvPr/>
        </p:nvSpPr>
        <p:spPr>
          <a:xfrm>
            <a:off x="1066800" y="2743101"/>
            <a:ext cx="4853051" cy="26923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14233E"/>
                </a:solidFill>
                <a:latin typeface="Instrument Sans" pitchFamily="34" charset="0"/>
                <a:ea typeface="Instrument Sans" pitchFamily="34" charset="-122"/>
                <a:cs typeface="Instrument Sans" pitchFamily="34" charset="-120"/>
              </a:rPr>
              <a:t>Self-certification</a:t>
            </a:r>
            <a:endParaRPr lang="en-US" sz="1600" dirty="0"/>
          </a:p>
        </p:txBody>
      </p:sp>
      <p:sp>
        <p:nvSpPr>
          <p:cNvPr id="8" name="Text 6"/>
          <p:cNvSpPr/>
          <p:nvPr/>
        </p:nvSpPr>
        <p:spPr>
          <a:xfrm>
            <a:off x="1066800" y="3063131"/>
            <a:ext cx="4853051" cy="48766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41506C"/>
                </a:solidFill>
                <a:latin typeface="Instrument Sans" pitchFamily="34" charset="0"/>
                <a:ea typeface="Instrument Sans" pitchFamily="34" charset="-122"/>
                <a:cs typeface="Instrument Sans" pitchFamily="34" charset="-120"/>
              </a:rPr>
              <a:t>Small business certification moves toward self-certification. The goal is to cut certification time by more than half.</a:t>
            </a:r>
            <a:endParaRPr lang="en-US" sz="1300" dirty="0"/>
          </a:p>
        </p:txBody>
      </p:sp>
      <p:sp>
        <p:nvSpPr>
          <p:cNvPr id="9" name="Shape 7"/>
          <p:cNvSpPr/>
          <p:nvPr/>
        </p:nvSpPr>
        <p:spPr>
          <a:xfrm>
            <a:off x="6184900" y="2539901"/>
            <a:ext cx="5194300" cy="1188690"/>
          </a:xfrm>
          <a:prstGeom prst="rect">
            <a:avLst/>
          </a:prstGeom>
          <a:solidFill>
            <a:srgbClr val="FBF8F2"/>
          </a:solidFill>
          <a:ln/>
        </p:spPr>
      </p:sp>
      <p:sp>
        <p:nvSpPr>
          <p:cNvPr id="10" name="Shape 8"/>
          <p:cNvSpPr/>
          <p:nvPr/>
        </p:nvSpPr>
        <p:spPr>
          <a:xfrm>
            <a:off x="6197600" y="2539901"/>
            <a:ext cx="0" cy="1188690"/>
          </a:xfrm>
          <a:prstGeom prst="line">
            <a:avLst/>
          </a:prstGeom>
          <a:noFill/>
          <a:ln w="25400">
            <a:solidFill>
              <a:srgbClr val="C9A254"/>
            </a:solidFill>
            <a:prstDash val="solid"/>
          </a:ln>
        </p:spPr>
      </p:sp>
      <p:sp>
        <p:nvSpPr>
          <p:cNvPr id="11" name="Text 9"/>
          <p:cNvSpPr/>
          <p:nvPr/>
        </p:nvSpPr>
        <p:spPr>
          <a:xfrm>
            <a:off x="6438900" y="2743101"/>
            <a:ext cx="4853051" cy="26923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14233E"/>
                </a:solidFill>
                <a:latin typeface="Instrument Sans" pitchFamily="34" charset="0"/>
                <a:ea typeface="Instrument Sans" pitchFamily="34" charset="-122"/>
                <a:cs typeface="Instrument Sans" pitchFamily="34" charset="-120"/>
              </a:rPr>
              <a:t>Procurement dashboard</a:t>
            </a:r>
            <a:endParaRPr lang="en-US" sz="1600" dirty="0"/>
          </a:p>
        </p:txBody>
      </p:sp>
      <p:sp>
        <p:nvSpPr>
          <p:cNvPr id="12" name="Text 10"/>
          <p:cNvSpPr/>
          <p:nvPr/>
        </p:nvSpPr>
        <p:spPr>
          <a:xfrm>
            <a:off x="6438900" y="3063131"/>
            <a:ext cx="4853051" cy="48766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41506C"/>
                </a:solidFill>
                <a:latin typeface="Instrument Sans" pitchFamily="34" charset="0"/>
                <a:ea typeface="Instrument Sans" pitchFamily="34" charset="-122"/>
                <a:cs typeface="Instrument Sans" pitchFamily="34" charset="-120"/>
              </a:rPr>
              <a:t>The county plans a public procurement status dashboard and e-Builder bid sourcing.</a:t>
            </a:r>
            <a:endParaRPr lang="en-US" sz="1300" dirty="0"/>
          </a:p>
        </p:txBody>
      </p:sp>
      <p:sp>
        <p:nvSpPr>
          <p:cNvPr id="13" name="Shape 11"/>
          <p:cNvSpPr/>
          <p:nvPr/>
        </p:nvSpPr>
        <p:spPr>
          <a:xfrm>
            <a:off x="812800" y="3906391"/>
            <a:ext cx="5194300" cy="1419820"/>
          </a:xfrm>
          <a:prstGeom prst="rect">
            <a:avLst/>
          </a:prstGeom>
          <a:solidFill>
            <a:srgbClr val="FBF8F2"/>
          </a:solidFill>
          <a:ln/>
        </p:spPr>
      </p:sp>
      <p:sp>
        <p:nvSpPr>
          <p:cNvPr id="14" name="Shape 12"/>
          <p:cNvSpPr/>
          <p:nvPr/>
        </p:nvSpPr>
        <p:spPr>
          <a:xfrm>
            <a:off x="825500" y="3906391"/>
            <a:ext cx="0" cy="1419820"/>
          </a:xfrm>
          <a:prstGeom prst="line">
            <a:avLst/>
          </a:prstGeom>
          <a:noFill/>
          <a:ln w="25400">
            <a:solidFill>
              <a:srgbClr val="C9A254"/>
            </a:solidFill>
            <a:prstDash val="solid"/>
          </a:ln>
        </p:spPr>
      </p:sp>
      <p:sp>
        <p:nvSpPr>
          <p:cNvPr id="15" name="Text 13"/>
          <p:cNvSpPr/>
          <p:nvPr/>
        </p:nvSpPr>
        <p:spPr>
          <a:xfrm>
            <a:off x="1066800" y="4109591"/>
            <a:ext cx="4853051" cy="26923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14233E"/>
                </a:solidFill>
                <a:latin typeface="Instrument Sans" pitchFamily="34" charset="0"/>
                <a:ea typeface="Instrument Sans" pitchFamily="34" charset="-122"/>
                <a:cs typeface="Instrument Sans" pitchFamily="34" charset="-120"/>
              </a:rPr>
              <a:t>State limits</a:t>
            </a:r>
            <a:endParaRPr lang="en-US" sz="1600" dirty="0"/>
          </a:p>
        </p:txBody>
      </p:sp>
      <p:sp>
        <p:nvSpPr>
          <p:cNvPr id="16" name="Text 14"/>
          <p:cNvSpPr/>
          <p:nvPr/>
        </p:nvSpPr>
        <p:spPr>
          <a:xfrm>
            <a:off x="1066800" y="4429621"/>
            <a:ext cx="4853051" cy="71879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41506C"/>
                </a:solidFill>
                <a:latin typeface="Instrument Sans" pitchFamily="34" charset="0"/>
                <a:ea typeface="Instrument Sans" pitchFamily="34" charset="-122"/>
                <a:cs typeface="Instrument Sans" pitchFamily="34" charset="-120"/>
              </a:rPr>
              <a:t>The county says state laws HB 433 (2024) and HB 705 (2026) limit its small business, wage and workforce rules on county-funded construction.</a:t>
            </a:r>
            <a:endParaRPr lang="en-US" sz="1300" dirty="0"/>
          </a:p>
        </p:txBody>
      </p:sp>
      <p:sp>
        <p:nvSpPr>
          <p:cNvPr id="17" name="Shape 15"/>
          <p:cNvSpPr/>
          <p:nvPr/>
        </p:nvSpPr>
        <p:spPr>
          <a:xfrm>
            <a:off x="6184900" y="3906391"/>
            <a:ext cx="5194300" cy="1419820"/>
          </a:xfrm>
          <a:prstGeom prst="rect">
            <a:avLst/>
          </a:prstGeom>
          <a:solidFill>
            <a:srgbClr val="FBF8F2"/>
          </a:solidFill>
          <a:ln/>
        </p:spPr>
      </p:sp>
      <p:sp>
        <p:nvSpPr>
          <p:cNvPr id="18" name="Shape 16"/>
          <p:cNvSpPr/>
          <p:nvPr/>
        </p:nvSpPr>
        <p:spPr>
          <a:xfrm>
            <a:off x="6197600" y="3906391"/>
            <a:ext cx="0" cy="1419820"/>
          </a:xfrm>
          <a:prstGeom prst="line">
            <a:avLst/>
          </a:prstGeom>
          <a:noFill/>
          <a:ln w="25400">
            <a:solidFill>
              <a:srgbClr val="C9A254"/>
            </a:solidFill>
            <a:prstDash val="solid"/>
          </a:ln>
        </p:spPr>
      </p:sp>
      <p:sp>
        <p:nvSpPr>
          <p:cNvPr id="19" name="Text 17"/>
          <p:cNvSpPr/>
          <p:nvPr/>
        </p:nvSpPr>
        <p:spPr>
          <a:xfrm>
            <a:off x="6438900" y="4109591"/>
            <a:ext cx="4853051" cy="26923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14233E"/>
                </a:solidFill>
                <a:latin typeface="Instrument Sans" pitchFamily="34" charset="0"/>
                <a:ea typeface="Instrument Sans" pitchFamily="34" charset="-122"/>
                <a:cs typeface="Instrument Sans" pitchFamily="34" charset="-120"/>
              </a:rPr>
              <a:t>Permitting</a:t>
            </a:r>
            <a:endParaRPr lang="en-US" sz="1600" dirty="0"/>
          </a:p>
        </p:txBody>
      </p:sp>
      <p:sp>
        <p:nvSpPr>
          <p:cNvPr id="20" name="Text 18"/>
          <p:cNvSpPr/>
          <p:nvPr/>
        </p:nvSpPr>
        <p:spPr>
          <a:xfrm>
            <a:off x="6438900" y="4429621"/>
            <a:ext cx="4853051" cy="48766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41506C"/>
                </a:solidFill>
                <a:latin typeface="Instrument Sans" pitchFamily="34" charset="0"/>
                <a:ea typeface="Instrument Sans" pitchFamily="34" charset="-122"/>
                <a:cs typeface="Instrument Sans" pitchFamily="34" charset="-120"/>
              </a:rPr>
              <a:t>More online permitting. A $256M plan to consolidate permitting at the West Dade Government Center.</a:t>
            </a:r>
            <a:endParaRPr lang="en-US" sz="1300" dirty="0"/>
          </a:p>
        </p:txBody>
      </p:sp>
      <p:sp>
        <p:nvSpPr>
          <p:cNvPr id="21" name="Text 19"/>
          <p:cNvSpPr/>
          <p:nvPr/>
        </p:nvSpPr>
        <p:spPr>
          <a:xfrm>
            <a:off x="812800" y="6238280"/>
            <a:ext cx="8502650" cy="238720"/>
          </a:xfrm>
          <a:prstGeom prst="rect">
            <a:avLst/>
          </a:prstGeom>
          <a:noFill/>
          <a:ln/>
        </p:spPr>
        <p:txBody>
          <a:bodyPr wrap="square" lIns="0" tIns="0" rIns="0" bIns="0" rtlCol="0" anchor="t">
            <a:normAutofit/>
          </a:bodyPr>
          <a:lstStyle/>
          <a:p>
            <a:pPr algn="l" indent="0" marL="0">
              <a:lnSpc>
                <a:spcPts val="1680"/>
              </a:lnSpc>
              <a:buNone/>
            </a:pPr>
            <a:r>
              <a:rPr lang="en-US" sz="1200" spc="100" kern="0" dirty="0">
                <a:solidFill>
                  <a:srgbClr val="5E6B80"/>
                </a:solidFill>
                <a:latin typeface="Geist Mono" pitchFamily="34" charset="0"/>
                <a:ea typeface="Geist Mono" pitchFamily="34" charset="-122"/>
                <a:cs typeface="Geist Mono" pitchFamily="34" charset="-120"/>
              </a:rPr>
              <a:t>STATURA · MIAMI-DADE FY 2026-27 BUDGET · STATUS AS OF SEPT 23, 2026</a:t>
            </a:r>
            <a:endParaRPr lang="en-US" sz="1200" dirty="0"/>
          </a:p>
        </p:txBody>
      </p:sp>
      <p:sp>
        <p:nvSpPr>
          <p:cNvPr id="22" name="Text 20"/>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E6B80"/>
                </a:solidFill>
                <a:latin typeface="Geist Mono" pitchFamily="34" charset="0"/>
                <a:ea typeface="Geist Mono" pitchFamily="34" charset="-122"/>
                <a:cs typeface="Geist Mono" pitchFamily="34" charset="-120"/>
              </a:rPr>
              <a:t>11</a:t>
            </a:r>
            <a:endParaRPr lang="en-US" sz="1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101D34"/>
        </a:solidFill>
      </p:bgPr>
    </p:bg>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gradFill rotWithShape="1">
            <a:gsLst>
              <a:gs pos="0">
                <a:srgbClr val="101D34"/>
              </a:gs>
              <a:gs pos="100000">
                <a:srgbClr val="172844"/>
              </a:gs>
            </a:gsLst>
            <a:lin ang="5400000" scaled="0"/>
          </a:gradFill>
          <a:ln/>
        </p:spPr>
      </p:sp>
      <p:sp>
        <p:nvSpPr>
          <p:cNvPr id="3" name="Shape 1"/>
          <p:cNvSpPr/>
          <p:nvPr/>
        </p:nvSpPr>
        <p:spPr>
          <a:xfrm>
            <a:off x="812800" y="609600"/>
            <a:ext cx="609600" cy="25400"/>
          </a:xfrm>
          <a:prstGeom prst="rect">
            <a:avLst/>
          </a:prstGeom>
          <a:solidFill>
            <a:srgbClr val="C9A254"/>
          </a:solidFill>
          <a:ln/>
        </p:spPr>
      </p:sp>
      <p:sp>
        <p:nvSpPr>
          <p:cNvPr id="4" name="Text 2"/>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spc="200" kern="0" dirty="0">
                <a:solidFill>
                  <a:srgbClr val="C9A254"/>
                </a:solidFill>
                <a:latin typeface="Geist Mono" pitchFamily="34" charset="0"/>
                <a:ea typeface="Geist Mono" pitchFamily="34" charset="-122"/>
                <a:cs typeface="Geist Mono" pitchFamily="34" charset="-120"/>
              </a:rPr>
              <a:t>09 · PRESSURE FROM TALLAHASSEE</a:t>
            </a:r>
            <a:endParaRPr lang="en-US" sz="1200" dirty="0"/>
          </a:p>
        </p:txBody>
      </p:sp>
      <p:sp>
        <p:nvSpPr>
          <p:cNvPr id="5" name="Text 3"/>
          <p:cNvSpPr/>
          <p:nvPr/>
        </p:nvSpPr>
        <p:spPr>
          <a:xfrm>
            <a:off x="812800" y="1280120"/>
            <a:ext cx="10883392" cy="528290"/>
          </a:xfrm>
          <a:prstGeom prst="rect">
            <a:avLst/>
          </a:prstGeom>
          <a:noFill/>
          <a:ln/>
        </p:spPr>
        <p:txBody>
          <a:bodyPr wrap="square" lIns="0" tIns="0" rIns="0" bIns="0" rtlCol="0" anchor="t">
            <a:normAutofit/>
          </a:bodyPr>
          <a:lstStyle/>
          <a:p>
            <a:pPr algn="l" indent="0" marL="0">
              <a:lnSpc>
                <a:spcPts val="3960"/>
              </a:lnSpc>
              <a:buNone/>
            </a:pPr>
            <a:r>
              <a:rPr lang="en-US" sz="3600" dirty="0">
                <a:solidFill>
                  <a:srgbClr val="F4EFE6"/>
                </a:solidFill>
                <a:latin typeface="Gloock" pitchFamily="34" charset="0"/>
                <a:ea typeface="Gloock" pitchFamily="34" charset="-122"/>
                <a:cs typeface="Gloock" pitchFamily="34" charset="-120"/>
              </a:rPr>
              <a:t>The state is pushing the county to cut its tax rate.</a:t>
            </a:r>
            <a:endParaRPr lang="en-US" sz="3600" dirty="0"/>
          </a:p>
        </p:txBody>
      </p:sp>
      <p:sp>
        <p:nvSpPr>
          <p:cNvPr id="6" name="Shape 4"/>
          <p:cNvSpPr/>
          <p:nvPr/>
        </p:nvSpPr>
        <p:spPr>
          <a:xfrm>
            <a:off x="812800" y="2046536"/>
            <a:ext cx="4870450" cy="0"/>
          </a:xfrm>
          <a:prstGeom prst="line">
            <a:avLst/>
          </a:prstGeom>
          <a:noFill/>
          <a:ln w="19050">
            <a:solidFill>
              <a:srgbClr val="C9A254"/>
            </a:solidFill>
            <a:prstDash val="solid"/>
          </a:ln>
        </p:spPr>
      </p:sp>
      <p:sp>
        <p:nvSpPr>
          <p:cNvPr id="7" name="Text 5"/>
          <p:cNvSpPr/>
          <p:nvPr/>
        </p:nvSpPr>
        <p:spPr>
          <a:xfrm>
            <a:off x="812800" y="2233861"/>
            <a:ext cx="5016564" cy="1021060"/>
          </a:xfrm>
          <a:prstGeom prst="rect">
            <a:avLst/>
          </a:prstGeom>
          <a:noFill/>
          <a:ln/>
        </p:spPr>
        <p:txBody>
          <a:bodyPr wrap="square" lIns="0" tIns="0" rIns="0" bIns="0" rtlCol="0" anchor="t">
            <a:normAutofit/>
          </a:bodyPr>
          <a:lstStyle/>
          <a:p>
            <a:pPr algn="l" indent="0" marL="0">
              <a:lnSpc>
                <a:spcPts val="7840"/>
              </a:lnSpc>
              <a:buNone/>
            </a:pPr>
            <a:r>
              <a:rPr lang="en-US" sz="5600" dirty="0">
                <a:solidFill>
                  <a:srgbClr val="F4EFE6"/>
                </a:solidFill>
                <a:latin typeface="Gloock" pitchFamily="34" charset="0"/>
                <a:ea typeface="Gloock" pitchFamily="34" charset="-122"/>
                <a:cs typeface="Gloock" pitchFamily="34" charset="-120"/>
              </a:rPr>
              <a:t>$470M</a:t>
            </a:r>
            <a:endParaRPr lang="en-US" sz="5600" dirty="0"/>
          </a:p>
        </p:txBody>
      </p:sp>
      <p:sp>
        <p:nvSpPr>
          <p:cNvPr id="8" name="Text 6"/>
          <p:cNvSpPr/>
          <p:nvPr/>
        </p:nvSpPr>
        <p:spPr>
          <a:xfrm>
            <a:off x="812800" y="3343821"/>
            <a:ext cx="5016564" cy="77207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F4EFE6"/>
                </a:solidFill>
                <a:latin typeface="Instrument Sans" pitchFamily="34" charset="0"/>
                <a:ea typeface="Instrument Sans" pitchFamily="34" charset="-122"/>
                <a:cs typeface="Instrument Sans" pitchFamily="34" charset="-120"/>
              </a:rPr>
              <a:t>State CFO Blaise Ingoglia's oversight office called this much of the FY 2025-26 county budget excessive on June 11, 2026.</a:t>
            </a:r>
            <a:endParaRPr lang="en-US" sz="1400" dirty="0"/>
          </a:p>
        </p:txBody>
      </p:sp>
      <p:sp>
        <p:nvSpPr>
          <p:cNvPr id="9" name="Text 7"/>
          <p:cNvSpPr/>
          <p:nvPr/>
        </p:nvSpPr>
        <p:spPr>
          <a:xfrm>
            <a:off x="812800" y="4204791"/>
            <a:ext cx="5016564" cy="48766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C9D3E0"/>
                </a:solidFill>
                <a:latin typeface="Instrument Sans" pitchFamily="34" charset="0"/>
                <a:ea typeface="Instrument Sans" pitchFamily="34" charset="-122"/>
                <a:cs typeface="Instrument Sans" pitchFamily="34" charset="-120"/>
              </a:rPr>
              <a:t>It urged a 0.83 mill cut, about $413 a year on a $500K home. The county kept its operating rates.</a:t>
            </a:r>
            <a:endParaRPr lang="en-US" sz="1300" dirty="0"/>
          </a:p>
        </p:txBody>
      </p:sp>
      <p:sp>
        <p:nvSpPr>
          <p:cNvPr id="10" name="Shape 8"/>
          <p:cNvSpPr/>
          <p:nvPr/>
        </p:nvSpPr>
        <p:spPr>
          <a:xfrm>
            <a:off x="5991225" y="2040186"/>
            <a:ext cx="5384800" cy="2623691"/>
          </a:xfrm>
          <a:prstGeom prst="rect">
            <a:avLst/>
          </a:prstGeom>
          <a:solidFill>
            <a:srgbClr val="C9A254">
              <a:alpha val="12000"/>
            </a:srgbClr>
          </a:solidFill>
          <a:ln w="6350">
            <a:solidFill>
              <a:srgbClr val="C9A254">
                <a:alpha val="50000"/>
              </a:srgbClr>
            </a:solidFill>
            <a:prstDash val="solid"/>
          </a:ln>
        </p:spPr>
      </p:sp>
      <p:sp>
        <p:nvSpPr>
          <p:cNvPr id="11" name="Text 9"/>
          <p:cNvSpPr/>
          <p:nvPr/>
        </p:nvSpPr>
        <p:spPr>
          <a:xfrm>
            <a:off x="6248400" y="2297361"/>
            <a:ext cx="5016564" cy="238720"/>
          </a:xfrm>
          <a:prstGeom prst="rect">
            <a:avLst/>
          </a:prstGeom>
          <a:noFill/>
          <a:ln/>
        </p:spPr>
        <p:txBody>
          <a:bodyPr wrap="square" lIns="0" tIns="0" rIns="0" bIns="0" rtlCol="0" anchor="t">
            <a:normAutofit/>
          </a:bodyPr>
          <a:lstStyle/>
          <a:p>
            <a:pPr algn="l" indent="0" marL="0">
              <a:lnSpc>
                <a:spcPts val="1680"/>
              </a:lnSpc>
              <a:buNone/>
            </a:pPr>
            <a:r>
              <a:rPr lang="en-US" sz="1200" spc="150" kern="0" dirty="0">
                <a:solidFill>
                  <a:srgbClr val="C9A254"/>
                </a:solidFill>
                <a:latin typeface="Geist Mono" pitchFamily="34" charset="0"/>
                <a:ea typeface="Geist Mono" pitchFamily="34" charset="-122"/>
                <a:cs typeface="Geist Mono" pitchFamily="34" charset="-120"/>
              </a:rPr>
              <a:t>A TRADE-OFF TO KNOW</a:t>
            </a:r>
            <a:endParaRPr lang="en-US" sz="1200" dirty="0"/>
          </a:p>
        </p:txBody>
      </p:sp>
      <p:sp>
        <p:nvSpPr>
          <p:cNvPr id="12" name="Text 10"/>
          <p:cNvSpPr/>
          <p:nvPr/>
        </p:nvSpPr>
        <p:spPr>
          <a:xfrm>
            <a:off x="6248400" y="2624981"/>
            <a:ext cx="5016564" cy="77207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F4EFE6"/>
                </a:solidFill>
                <a:latin typeface="Instrument Sans" pitchFamily="34" charset="0"/>
                <a:ea typeface="Instrument Sans" pitchFamily="34" charset="-122"/>
                <a:cs typeface="Instrument Sans" pitchFamily="34" charset="-120"/>
              </a:rPr>
              <a:t>The 2025 repeal of the sales tax on commercial rent, which the Chamber backed, saves businesses about $900M a year statewide.</a:t>
            </a:r>
            <a:endParaRPr lang="en-US" sz="1400" dirty="0"/>
          </a:p>
        </p:txBody>
      </p:sp>
      <p:sp>
        <p:nvSpPr>
          <p:cNvPr id="13" name="Text 11"/>
          <p:cNvSpPr/>
          <p:nvPr/>
        </p:nvSpPr>
        <p:spPr>
          <a:xfrm>
            <a:off x="6248400" y="3485952"/>
            <a:ext cx="5016564" cy="523180"/>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F4EFE6"/>
                </a:solidFill>
                <a:latin typeface="Instrument Sans" pitchFamily="34" charset="0"/>
                <a:ea typeface="Instrument Sans" pitchFamily="34" charset="-122"/>
                <a:cs typeface="Instrument Sans" pitchFamily="34" charset="-120"/>
              </a:rPr>
              <a:t>It also costs county transit about $25-27M a year and Jackson Health about $27M a year.</a:t>
            </a:r>
            <a:endParaRPr lang="en-US" sz="1400" dirty="0"/>
          </a:p>
        </p:txBody>
      </p:sp>
      <p:sp>
        <p:nvSpPr>
          <p:cNvPr id="14" name="Text 12"/>
          <p:cNvSpPr/>
          <p:nvPr/>
        </p:nvSpPr>
        <p:spPr>
          <a:xfrm>
            <a:off x="812800" y="6238280"/>
            <a:ext cx="8502650" cy="238720"/>
          </a:xfrm>
          <a:prstGeom prst="rect">
            <a:avLst/>
          </a:prstGeom>
          <a:noFill/>
          <a:ln/>
        </p:spPr>
        <p:txBody>
          <a:bodyPr wrap="square" lIns="0" tIns="0" rIns="0" bIns="0" rtlCol="0" anchor="t">
            <a:normAutofit/>
          </a:bodyPr>
          <a:lstStyle/>
          <a:p>
            <a:pPr algn="l" indent="0" marL="0">
              <a:lnSpc>
                <a:spcPts val="1680"/>
              </a:lnSpc>
              <a:buNone/>
            </a:pPr>
            <a:r>
              <a:rPr lang="en-US" sz="1200" spc="100" kern="0" dirty="0">
                <a:solidFill>
                  <a:srgbClr val="96A7BE"/>
                </a:solidFill>
                <a:latin typeface="Geist Mono" pitchFamily="34" charset="0"/>
                <a:ea typeface="Geist Mono" pitchFamily="34" charset="-122"/>
                <a:cs typeface="Geist Mono" pitchFamily="34" charset="-120"/>
              </a:rPr>
              <a:t>STATURA · MIAMI-DADE FY 2026-27 BUDGET · STATUS AS OF SEPT 23, 2026</a:t>
            </a:r>
            <a:endParaRPr lang="en-US" sz="1200" dirty="0"/>
          </a:p>
        </p:txBody>
      </p:sp>
      <p:sp>
        <p:nvSpPr>
          <p:cNvPr id="15" name="Text 13"/>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96A7BE"/>
                </a:solidFill>
                <a:latin typeface="Geist Mono" pitchFamily="34" charset="0"/>
                <a:ea typeface="Geist Mono" pitchFamily="34" charset="-122"/>
                <a:cs typeface="Geist Mono" pitchFamily="34" charset="-120"/>
              </a:rPr>
              <a:t>12</a:t>
            </a:r>
            <a:endParaRPr lang="en-US" sz="1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4EFE6"/>
        </a:solidFill>
      </p:bgPr>
    </p:bg>
    <p:spTree>
      <p:nvGrpSpPr>
        <p:cNvPr id="1" name=""/>
        <p:cNvGrpSpPr/>
        <p:nvPr/>
      </p:nvGrpSpPr>
      <p:grpSpPr>
        <a:xfrm>
          <a:off x="0" y="0"/>
          <a:ext cx="0" cy="0"/>
          <a:chOff x="0" y="0"/>
          <a:chExt cx="0" cy="0"/>
        </a:xfrm>
      </p:grpSpPr>
      <p:sp>
        <p:nvSpPr>
          <p:cNvPr id="2" name="Shape 0"/>
          <p:cNvSpPr/>
          <p:nvPr/>
        </p:nvSpPr>
        <p:spPr>
          <a:xfrm>
            <a:off x="812800" y="609600"/>
            <a:ext cx="609600" cy="25400"/>
          </a:xfrm>
          <a:prstGeom prst="rect">
            <a:avLst/>
          </a:prstGeom>
          <a:solidFill>
            <a:srgbClr val="C9A254"/>
          </a:solidFill>
          <a:ln/>
        </p:spPr>
      </p:sp>
      <p:sp>
        <p:nvSpPr>
          <p:cNvPr id="3" name="Text 1"/>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spc="200" kern="0" dirty="0">
                <a:solidFill>
                  <a:srgbClr val="14233E"/>
                </a:solidFill>
                <a:latin typeface="Geist Mono" pitchFamily="34" charset="0"/>
                <a:ea typeface="Geist Mono" pitchFamily="34" charset="-122"/>
                <a:cs typeface="Geist Mono" pitchFamily="34" charset="-120"/>
              </a:rPr>
              <a:t>10 · AMENDMENT 3 · NOVEMBER 3</a:t>
            </a:r>
            <a:endParaRPr lang="en-US" sz="1200" dirty="0"/>
          </a:p>
        </p:txBody>
      </p:sp>
      <p:sp>
        <p:nvSpPr>
          <p:cNvPr id="4" name="Text 2"/>
          <p:cNvSpPr/>
          <p:nvPr/>
        </p:nvSpPr>
        <p:spPr>
          <a:xfrm>
            <a:off x="812800" y="1254720"/>
            <a:ext cx="10883392" cy="1031180"/>
          </a:xfrm>
          <a:prstGeom prst="rect">
            <a:avLst/>
          </a:prstGeom>
          <a:noFill/>
          <a:ln/>
        </p:spPr>
        <p:txBody>
          <a:bodyPr wrap="square" lIns="0" tIns="0" rIns="0" bIns="0" rtlCol="0" anchor="t">
            <a:normAutofit/>
          </a:bodyPr>
          <a:lstStyle/>
          <a:p>
            <a:pPr algn="l" indent="0" marL="0">
              <a:lnSpc>
                <a:spcPts val="3960"/>
              </a:lnSpc>
              <a:buNone/>
            </a:pPr>
            <a:r>
              <a:rPr lang="en-US" sz="3600" dirty="0">
                <a:solidFill>
                  <a:srgbClr val="14233E"/>
                </a:solidFill>
                <a:latin typeface="Gloock" pitchFamily="34" charset="0"/>
                <a:ea typeface="Gloock" pitchFamily="34" charset="-122"/>
                <a:cs typeface="Gloock" pitchFamily="34" charset="-120"/>
              </a:rPr>
              <a:t>Amendment 3 is the largest risk to the next county budget.</a:t>
            </a:r>
            <a:endParaRPr lang="en-US" sz="3600" dirty="0"/>
          </a:p>
        </p:txBody>
      </p:sp>
      <p:sp>
        <p:nvSpPr>
          <p:cNvPr id="5" name="Text 3"/>
          <p:cNvSpPr/>
          <p:nvPr/>
        </p:nvSpPr>
        <p:spPr>
          <a:xfrm>
            <a:off x="812800" y="2489101"/>
            <a:ext cx="5284724" cy="238720"/>
          </a:xfrm>
          <a:prstGeom prst="rect">
            <a:avLst/>
          </a:prstGeom>
          <a:noFill/>
          <a:ln/>
        </p:spPr>
        <p:txBody>
          <a:bodyPr wrap="square" lIns="0" tIns="0" rIns="0" bIns="0" rtlCol="0" anchor="t">
            <a:normAutofit/>
          </a:bodyPr>
          <a:lstStyle/>
          <a:p>
            <a:pPr algn="l" indent="0" marL="0">
              <a:lnSpc>
                <a:spcPts val="1680"/>
              </a:lnSpc>
              <a:buNone/>
            </a:pPr>
            <a:r>
              <a:rPr lang="en-US" sz="1200" spc="150" kern="0" dirty="0">
                <a:solidFill>
                  <a:srgbClr val="14233E"/>
                </a:solidFill>
                <a:latin typeface="Geist Mono" pitchFamily="34" charset="0"/>
                <a:ea typeface="Geist Mono" pitchFamily="34" charset="-122"/>
                <a:cs typeface="Geist Mono" pitchFamily="34" charset="-120"/>
              </a:rPr>
              <a:t>WHAT IT DOES</a:t>
            </a:r>
            <a:endParaRPr lang="en-US" sz="1200" dirty="0"/>
          </a:p>
        </p:txBody>
      </p:sp>
      <p:sp>
        <p:nvSpPr>
          <p:cNvPr id="6" name="Text 4"/>
          <p:cNvSpPr/>
          <p:nvPr/>
        </p:nvSpPr>
        <p:spPr>
          <a:xfrm>
            <a:off x="812800" y="2816721"/>
            <a:ext cx="5284724" cy="1181050"/>
          </a:xfrm>
          <a:prstGeom prst="rect">
            <a:avLst/>
          </a:prstGeom>
          <a:noFill/>
          <a:ln/>
        </p:spPr>
        <p:txBody>
          <a:bodyPr wrap="square" lIns="0" tIns="0" rIns="0" bIns="0" rtlCol="0" anchor="t">
            <a:normAutofit/>
          </a:bodyPr>
          <a:lstStyle/>
          <a:p>
            <a:pPr algn="l" marL="198120" indent="-155956">
              <a:lnSpc>
                <a:spcPts val="1820"/>
              </a:lnSpc>
              <a:buSzPct val="100000"/>
              <a:buChar char="•"/>
            </a:pPr>
            <a:r>
              <a:rPr lang="en-US" sz="1300" dirty="0">
                <a:solidFill>
                  <a:srgbClr val="14233E"/>
                </a:solidFill>
                <a:latin typeface="Instrument Sans" pitchFamily="34" charset="0"/>
                <a:ea typeface="Instrument Sans" pitchFamily="34" charset="-122"/>
                <a:cs typeface="Instrument Sans" pitchFamily="34" charset="-120"/>
              </a:rPr>
              <a:t>Raises the non-school homestead exemption from $50K to $150K in 2027, then $250K in 2028.</a:t>
            </a:r>
            <a:endParaRPr lang="en-US" sz="1300" dirty="0"/>
          </a:p>
          <a:p>
            <a:pPr algn="l" marL="198120" indent="-155956">
              <a:lnSpc>
                <a:spcPts val="1820"/>
              </a:lnSpc>
              <a:buSzPct val="100000"/>
              <a:buChar char="•"/>
            </a:pPr>
            <a:r>
              <a:rPr lang="en-US" sz="1300" dirty="0">
                <a:solidFill>
                  <a:srgbClr val="14233E"/>
                </a:solidFill>
                <a:latin typeface="Instrument Sans" pitchFamily="34" charset="0"/>
                <a:ea typeface="Instrument Sans" pitchFamily="34" charset="-122"/>
                <a:cs typeface="Instrument Sans" pitchFamily="34" charset="-120"/>
              </a:rPr>
              <a:t>Cuts the assessment cap on non-homestead property, including commercial, from 10% to 5%.</a:t>
            </a:r>
            <a:endParaRPr lang="en-US" sz="1300" dirty="0"/>
          </a:p>
          <a:p>
            <a:pPr algn="l" marL="198120" indent="-155956">
              <a:lnSpc>
                <a:spcPts val="1820"/>
              </a:lnSpc>
              <a:buSzPct val="100000"/>
              <a:buChar char="•"/>
            </a:pPr>
            <a:r>
              <a:rPr lang="en-US" sz="1300" dirty="0">
                <a:solidFill>
                  <a:srgbClr val="14233E"/>
                </a:solidFill>
                <a:latin typeface="Instrument Sans" pitchFamily="34" charset="0"/>
                <a:ea typeface="Instrument Sans" pitchFamily="34" charset="-122"/>
                <a:cs typeface="Instrument Sans" pitchFamily="34" charset="-120"/>
              </a:rPr>
              <a:t>Needs 60% of voters.</a:t>
            </a:r>
            <a:endParaRPr lang="en-US" sz="1300" dirty="0"/>
          </a:p>
        </p:txBody>
      </p:sp>
      <p:sp>
        <p:nvSpPr>
          <p:cNvPr id="7" name="Shape 5"/>
          <p:cNvSpPr/>
          <p:nvPr/>
        </p:nvSpPr>
        <p:spPr>
          <a:xfrm>
            <a:off x="812800" y="4086671"/>
            <a:ext cx="5130800" cy="947390"/>
          </a:xfrm>
          <a:prstGeom prst="rect">
            <a:avLst/>
          </a:prstGeom>
          <a:solidFill>
            <a:srgbClr val="14233E"/>
          </a:solidFill>
          <a:ln/>
        </p:spPr>
      </p:sp>
      <p:sp>
        <p:nvSpPr>
          <p:cNvPr id="8" name="Text 6"/>
          <p:cNvSpPr/>
          <p:nvPr/>
        </p:nvSpPr>
        <p:spPr>
          <a:xfrm>
            <a:off x="990600" y="4213671"/>
            <a:ext cx="4918456" cy="718790"/>
          </a:xfrm>
          <a:prstGeom prst="rect">
            <a:avLst/>
          </a:prstGeom>
          <a:noFill/>
          <a:ln/>
        </p:spPr>
        <p:txBody>
          <a:bodyPr wrap="square" lIns="0" tIns="0" rIns="0" bIns="0" rtlCol="0" anchor="t">
            <a:normAutofit/>
          </a:bodyPr>
          <a:lstStyle/>
          <a:p>
            <a:pPr algn="l" indent="0" marL="0">
              <a:lnSpc>
                <a:spcPts val="1820"/>
              </a:lnSpc>
              <a:buNone/>
            </a:pPr>
            <a:r>
              <a:rPr lang="en-US" sz="1300" b="1" dirty="0">
                <a:solidFill>
                  <a:srgbClr val="F4EFE6"/>
                </a:solidFill>
                <a:latin typeface="Instrument Sans" pitchFamily="34" charset="0"/>
                <a:ea typeface="Instrument Sans" pitchFamily="34" charset="-122"/>
                <a:cs typeface="Instrument Sans" pitchFamily="34" charset="-120"/>
              </a:rPr>
              <a:t>Chamber stance:</a:t>
            </a:r>
            <a:r>
              <a:rPr lang="en-US" sz="1300" dirty="0">
                <a:solidFill>
                  <a:srgbClr val="F4EFE6"/>
                </a:solidFill>
                <a:latin typeface="Instrument Sans" pitchFamily="34" charset="0"/>
                <a:ea typeface="Instrument Sans" pitchFamily="34" charset="-122"/>
                <a:cs typeface="Instrument Sans" pitchFamily="34" charset="-120"/>
              </a:rPr>
              <a:t> no official position. Voter education town halls at Miami Dade College: Sept 28, Oct 6, Oct 13, and Homestead in late October.</a:t>
            </a:r>
            <a:endParaRPr lang="en-US" sz="1300" dirty="0"/>
          </a:p>
        </p:txBody>
      </p:sp>
      <p:graphicFrame>
        <p:nvGraphicFramePr>
          <p:cNvPr id="9" name="Table 0"/>
          <p:cNvGraphicFramePr>
            <a:graphicFrameLocks noGrp="1"/>
          </p:cNvGraphicFramePr>
          <p:nvPr>
            <p:extLst>
              <p:ext uri="{D42A27DB-BD31-4B8C-83A1-F6EECF244321}">
                <p14:modId xmlns:p14="http://schemas.microsoft.com/office/powerpoint/2010/main" val="1579011935"/>
              </p:ext>
            </p:extLst>
          </p:nvPr>
        </p:nvGraphicFramePr>
        <p:xfrm>
          <a:off x="6261100" y="2501801"/>
          <a:ext cx="5118100" cy="2834580"/>
        </p:xfrm>
        <a:graphic>
          <a:graphicData uri="http://schemas.openxmlformats.org/drawingml/2006/table">
            <a:tbl>
              <a:tblPr/>
              <a:tblGrid>
                <a:gridCol w="3480308"/>
                <a:gridCol w="1637792"/>
              </a:tblGrid>
              <a:tr h="472430">
                <a:tc>
                  <a:txBody>
                    <a:bodyPr/>
                    <a:lstStyle/>
                    <a:p>
                      <a:pPr indent="0" marL="0">
                        <a:lnSpc>
                          <a:spcPts val="1820"/>
                        </a:lnSpc>
                        <a:buNone/>
                      </a:pPr>
                      <a:r>
                        <a:rPr lang="en-US" sz="1300" b="1" dirty="0">
                          <a:solidFill>
                            <a:srgbClr val="14233E"/>
                          </a:solidFill>
                          <a:latin typeface="Instrument Sans" pitchFamily="34" charset="0"/>
                          <a:ea typeface="Instrument Sans" pitchFamily="34" charset="-122"/>
                          <a:cs typeface="Instrument Sans" pitchFamily="34" charset="-120"/>
                        </a:rPr>
                        <a:t>If Amendment 3 passes</a:t>
                      </a:r>
                      <a:endParaRPr lang="en-US" sz="1300" dirty="0">
                        <a:latin typeface="Instrument Sans" charset="0"/>
                        <a:ea typeface="Instrument Sans" charset="0"/>
                        <a:cs typeface="Instrument Sans" charset="0"/>
                      </a:endParaRPr>
                    </a:p>
                  </a:txBody>
                  <a:tcPr marL="127000" marR="127000" marT="114300" marB="114300" anchor="t">
                    <a:lnL w="12700" cap="flat" cmpd="sng" algn="ctr">
                      <a:solidFill>
                        <a:srgbClr val="C3BFB8"/>
                      </a:solidFill>
                      <a:prstDash val="solid"/>
                      <a:round/>
                      <a:headEnd type="none" w="med" len="med"/>
                      <a:tailEnd type="none" w="med" len="med"/>
                    </a:lnL>
                    <a:lnR w="12700" cap="flat" cmpd="sng" algn="ctr">
                      <a:solidFill>
                        <a:srgbClr val="BFBAAE"/>
                      </a:solidFill>
                      <a:prstDash val="solid"/>
                      <a:round/>
                      <a:headEnd type="none" w="med" len="med"/>
                      <a:tailEnd type="none" w="med" len="med"/>
                    </a:lnR>
                    <a:lnT w="12700" cap="flat" cmpd="sng" algn="ctr">
                      <a:solidFill>
                        <a:srgbClr val="C3BFB8"/>
                      </a:solidFill>
                      <a:prstDash val="solid"/>
                      <a:round/>
                      <a:headEnd type="none" w="med" len="med"/>
                      <a:tailEnd type="none" w="med" len="med"/>
                    </a:lnT>
                    <a:lnB w="12700" cap="flat" cmpd="sng" algn="ctr">
                      <a:solidFill>
                        <a:srgbClr val="BFBAAE"/>
                      </a:solidFill>
                      <a:prstDash val="solid"/>
                      <a:round/>
                      <a:headEnd type="none" w="med" len="med"/>
                      <a:tailEnd type="none" w="med" len="med"/>
                    </a:lnB>
                    <a:solidFill>
                      <a:srgbClr val="EFE9DA"/>
                    </a:solidFill>
                  </a:tcPr>
                </a:tc>
                <a:tc>
                  <a:txBody>
                    <a:bodyPr/>
                    <a:lstStyle/>
                    <a:p>
                      <a:pPr indent="0" marL="0">
                        <a:lnSpc>
                          <a:spcPts val="1820"/>
                        </a:lnSpc>
                        <a:buNone/>
                      </a:pPr>
                      <a:r>
                        <a:rPr lang="en-US" sz="1300" b="1" dirty="0">
                          <a:solidFill>
                            <a:srgbClr val="14233E"/>
                          </a:solidFill>
                          <a:latin typeface="Instrument Sans" pitchFamily="34" charset="0"/>
                          <a:ea typeface="Instrument Sans" pitchFamily="34" charset="-122"/>
                          <a:cs typeface="Instrument Sans" pitchFamily="34" charset="-120"/>
                        </a:rPr>
                        <a:t>County loss</a:t>
                      </a:r>
                      <a:endParaRPr lang="en-US" sz="1300" dirty="0">
                        <a:latin typeface="Instrument Sans" charset="0"/>
                        <a:ea typeface="Instrument Sans" charset="0"/>
                        <a:cs typeface="Instrument Sans" charset="0"/>
                      </a:endParaRPr>
                    </a:p>
                  </a:txBody>
                  <a:tcPr marL="127000" marR="127000" marT="114300" marB="114300" anchor="t">
                    <a:lnL w="12700" cap="flat" cmpd="sng" algn="ctr">
                      <a:solidFill>
                        <a:srgbClr val="BFBAAE"/>
                      </a:solidFill>
                      <a:prstDash val="solid"/>
                      <a:round/>
                      <a:headEnd type="none" w="med" len="med"/>
                      <a:tailEnd type="none" w="med" len="med"/>
                    </a:lnL>
                    <a:lnR w="12700" cap="flat" cmpd="sng" algn="ctr">
                      <a:solidFill>
                        <a:srgbClr val="BFBAAE"/>
                      </a:solidFill>
                      <a:prstDash val="solid"/>
                      <a:round/>
                      <a:headEnd type="none" w="med" len="med"/>
                      <a:tailEnd type="none" w="med" len="med"/>
                    </a:lnR>
                    <a:lnT w="12700" cap="flat" cmpd="sng" algn="ctr">
                      <a:solidFill>
                        <a:srgbClr val="C3BFB8"/>
                      </a:solidFill>
                      <a:prstDash val="solid"/>
                      <a:round/>
                      <a:headEnd type="none" w="med" len="med"/>
                      <a:tailEnd type="none" w="med" len="med"/>
                    </a:lnT>
                    <a:lnB w="12700" cap="flat" cmpd="sng" algn="ctr">
                      <a:solidFill>
                        <a:srgbClr val="BFBAAE"/>
                      </a:solidFill>
                      <a:prstDash val="solid"/>
                      <a:round/>
                      <a:headEnd type="none" w="med" len="med"/>
                      <a:tailEnd type="none" w="med" len="med"/>
                    </a:lnB>
                    <a:solidFill>
                      <a:srgbClr val="EFE9DA"/>
                    </a:solidFill>
                  </a:tcPr>
                </a:tc>
              </a:tr>
              <a:tr h="472430">
                <a:tc>
                  <a:txBody>
                    <a:bodyPr/>
                    <a:lstStyle/>
                    <a:p>
                      <a:pPr indent="0" marL="0">
                        <a:lnSpc>
                          <a:spcPts val="1820"/>
                        </a:lnSpc>
                        <a:buNone/>
                      </a:pPr>
                      <a:r>
                        <a:rPr lang="en-US" sz="1300" dirty="0">
                          <a:solidFill>
                            <a:srgbClr val="14233E"/>
                          </a:solidFill>
                          <a:latin typeface="Instrument Sans" pitchFamily="34" charset="0"/>
                          <a:ea typeface="Instrument Sans" pitchFamily="34" charset="-122"/>
                          <a:cs typeface="Instrument Sans" pitchFamily="34" charset="-120"/>
                        </a:rPr>
                        <a:t>FY 2027-28, all county funds</a:t>
                      </a:r>
                      <a:endParaRPr lang="en-US" sz="1300" dirty="0">
                        <a:latin typeface="Instrument Sans" charset="0"/>
                        <a:ea typeface="Instrument Sans" charset="0"/>
                        <a:cs typeface="Instrument Sans" charset="0"/>
                      </a:endParaRPr>
                    </a:p>
                  </a:txBody>
                  <a:tcPr marL="127000" marR="127000" marT="114300" marB="114300" anchor="t">
                    <a:lnL w="12700" cap="flat" cmpd="sng" algn="ctr">
                      <a:solidFill>
                        <a:srgbClr val="C3BFB8"/>
                      </a:solidFill>
                      <a:prstDash val="solid"/>
                      <a:round/>
                      <a:headEnd type="none" w="med" len="med"/>
                      <a:tailEnd type="none" w="med" len="med"/>
                    </a:lnL>
                    <a:lnR w="12700" cap="flat" cmpd="sng" algn="ctr">
                      <a:solidFill>
                        <a:srgbClr val="C3BFB8"/>
                      </a:solidFill>
                      <a:prstDash val="solid"/>
                      <a:round/>
                      <a:headEnd type="none" w="med" len="med"/>
                      <a:tailEnd type="none" w="med" len="med"/>
                    </a:lnR>
                    <a:lnT w="12700" cap="flat" cmpd="sng" algn="ctr">
                      <a:solidFill>
                        <a:srgbClr val="BFBAAE"/>
                      </a:solidFill>
                      <a:prstDash val="solid"/>
                      <a:round/>
                      <a:headEnd type="none" w="med" len="med"/>
                      <a:tailEnd type="none" w="med" len="med"/>
                    </a:lnT>
                    <a:lnB w="12700" cap="flat" cmpd="sng" algn="ctr">
                      <a:solidFill>
                        <a:srgbClr val="C3BFB8"/>
                      </a:solidFill>
                      <a:prstDash val="solid"/>
                      <a:round/>
                      <a:headEnd type="none" w="med" len="med"/>
                      <a:tailEnd type="none" w="med" len="med"/>
                    </a:lnB>
                  </a:tcPr>
                </a:tc>
                <a:tc>
                  <a:txBody>
                    <a:bodyPr/>
                    <a:lstStyle/>
                    <a:p>
                      <a:pPr indent="0" marL="0">
                        <a:lnSpc>
                          <a:spcPts val="1820"/>
                        </a:lnSpc>
                        <a:buNone/>
                      </a:pPr>
                      <a:r>
                        <a:rPr lang="en-US" sz="1300" dirty="0">
                          <a:solidFill>
                            <a:srgbClr val="14233E"/>
                          </a:solidFill>
                          <a:latin typeface="Instrument Sans" pitchFamily="34" charset="0"/>
                          <a:ea typeface="Instrument Sans" pitchFamily="34" charset="-122"/>
                          <a:cs typeface="Instrument Sans" pitchFamily="34" charset="-120"/>
                        </a:rPr>
                        <a:t>$385.5M</a:t>
                      </a:r>
                      <a:endParaRPr lang="en-US" sz="1300" dirty="0">
                        <a:latin typeface="Instrument Sans" charset="0"/>
                        <a:ea typeface="Instrument Sans" charset="0"/>
                        <a:cs typeface="Instrument Sans" charset="0"/>
                      </a:endParaRPr>
                    </a:p>
                  </a:txBody>
                  <a:tcPr marL="127000" marR="127000" marT="114300" marB="114300" anchor="t">
                    <a:lnL w="12700" cap="flat" cmpd="sng" algn="ctr">
                      <a:solidFill>
                        <a:srgbClr val="C3BFB8"/>
                      </a:solidFill>
                      <a:prstDash val="solid"/>
                      <a:round/>
                      <a:headEnd type="none" w="med" len="med"/>
                      <a:tailEnd type="none" w="med" len="med"/>
                    </a:lnL>
                    <a:lnR w="12700" cap="flat" cmpd="sng" algn="ctr">
                      <a:solidFill>
                        <a:srgbClr val="C3BFB8"/>
                      </a:solidFill>
                      <a:prstDash val="solid"/>
                      <a:round/>
                      <a:headEnd type="none" w="med" len="med"/>
                      <a:tailEnd type="none" w="med" len="med"/>
                    </a:lnR>
                    <a:lnT w="12700" cap="flat" cmpd="sng" algn="ctr">
                      <a:solidFill>
                        <a:srgbClr val="BFBAAE"/>
                      </a:solidFill>
                      <a:prstDash val="solid"/>
                      <a:round/>
                      <a:headEnd type="none" w="med" len="med"/>
                      <a:tailEnd type="none" w="med" len="med"/>
                    </a:lnT>
                    <a:lnB w="12700" cap="flat" cmpd="sng" algn="ctr">
                      <a:solidFill>
                        <a:srgbClr val="C3BFB8"/>
                      </a:solidFill>
                      <a:prstDash val="solid"/>
                      <a:round/>
                      <a:headEnd type="none" w="med" len="med"/>
                      <a:tailEnd type="none" w="med" len="med"/>
                    </a:lnB>
                  </a:tcPr>
                </a:tc>
              </a:tr>
              <a:tr h="472430">
                <a:tc>
                  <a:txBody>
                    <a:bodyPr/>
                    <a:lstStyle/>
                    <a:p>
                      <a:pPr indent="0" marL="0">
                        <a:lnSpc>
                          <a:spcPts val="1820"/>
                        </a:lnSpc>
                        <a:buNone/>
                      </a:pPr>
                      <a:r>
                        <a:rPr lang="en-US" sz="1300" dirty="0">
                          <a:solidFill>
                            <a:srgbClr val="14233E"/>
                          </a:solidFill>
                          <a:latin typeface="Instrument Sans" pitchFamily="34" charset="0"/>
                          <a:ea typeface="Instrument Sans" pitchFamily="34" charset="-122"/>
                          <a:cs typeface="Instrument Sans" pitchFamily="34" charset="-120"/>
                        </a:rPr>
                        <a:t>Countywide general fund</a:t>
                      </a:r>
                      <a:endParaRPr lang="en-US" sz="1300" dirty="0">
                        <a:latin typeface="Instrument Sans" charset="0"/>
                        <a:ea typeface="Instrument Sans" charset="0"/>
                        <a:cs typeface="Instrument Sans" charset="0"/>
                      </a:endParaRPr>
                    </a:p>
                  </a:txBody>
                  <a:tcPr marL="127000" marR="127000" marT="114300" marB="114300" anchor="t">
                    <a:lnL w="12700" cap="flat" cmpd="sng" algn="ctr">
                      <a:solidFill>
                        <a:srgbClr val="C3BFB8"/>
                      </a:solidFill>
                      <a:prstDash val="solid"/>
                      <a:round/>
                      <a:headEnd type="none" w="med" len="med"/>
                      <a:tailEnd type="none" w="med" len="med"/>
                    </a:lnL>
                    <a:lnR w="12700" cap="flat" cmpd="sng" algn="ctr">
                      <a:solidFill>
                        <a:srgbClr val="C3BFB8"/>
                      </a:solidFill>
                      <a:prstDash val="solid"/>
                      <a:round/>
                      <a:headEnd type="none" w="med" len="med"/>
                      <a:tailEnd type="none" w="med" len="med"/>
                    </a:lnR>
                    <a:lnT w="12700" cap="flat" cmpd="sng" algn="ctr">
                      <a:solidFill>
                        <a:srgbClr val="C3BFB8"/>
                      </a:solidFill>
                      <a:prstDash val="solid"/>
                      <a:round/>
                      <a:headEnd type="none" w="med" len="med"/>
                      <a:tailEnd type="none" w="med" len="med"/>
                    </a:lnT>
                    <a:lnB w="12700" cap="flat" cmpd="sng" algn="ctr">
                      <a:solidFill>
                        <a:srgbClr val="C3BFB8"/>
                      </a:solidFill>
                      <a:prstDash val="solid"/>
                      <a:round/>
                      <a:headEnd type="none" w="med" len="med"/>
                      <a:tailEnd type="none" w="med" len="med"/>
                    </a:lnB>
                  </a:tcPr>
                </a:tc>
                <a:tc>
                  <a:txBody>
                    <a:bodyPr/>
                    <a:lstStyle/>
                    <a:p>
                      <a:pPr indent="0" marL="0">
                        <a:lnSpc>
                          <a:spcPts val="1820"/>
                        </a:lnSpc>
                        <a:buNone/>
                      </a:pPr>
                      <a:r>
                        <a:rPr lang="en-US" sz="1300" dirty="0">
                          <a:solidFill>
                            <a:srgbClr val="14233E"/>
                          </a:solidFill>
                          <a:latin typeface="Instrument Sans" pitchFamily="34" charset="0"/>
                          <a:ea typeface="Instrument Sans" pitchFamily="34" charset="-122"/>
                          <a:cs typeface="Instrument Sans" pitchFamily="34" charset="-120"/>
                        </a:rPr>
                        <a:t>$236.0M</a:t>
                      </a:r>
                      <a:endParaRPr lang="en-US" sz="1300" dirty="0">
                        <a:latin typeface="Instrument Sans" charset="0"/>
                        <a:ea typeface="Instrument Sans" charset="0"/>
                        <a:cs typeface="Instrument Sans" charset="0"/>
                      </a:endParaRPr>
                    </a:p>
                  </a:txBody>
                  <a:tcPr marL="127000" marR="127000" marT="114300" marB="114300" anchor="t">
                    <a:lnL w="12700" cap="flat" cmpd="sng" algn="ctr">
                      <a:solidFill>
                        <a:srgbClr val="C3BFB8"/>
                      </a:solidFill>
                      <a:prstDash val="solid"/>
                      <a:round/>
                      <a:headEnd type="none" w="med" len="med"/>
                      <a:tailEnd type="none" w="med" len="med"/>
                    </a:lnL>
                    <a:lnR w="12700" cap="flat" cmpd="sng" algn="ctr">
                      <a:solidFill>
                        <a:srgbClr val="C3BFB8"/>
                      </a:solidFill>
                      <a:prstDash val="solid"/>
                      <a:round/>
                      <a:headEnd type="none" w="med" len="med"/>
                      <a:tailEnd type="none" w="med" len="med"/>
                    </a:lnR>
                    <a:lnT w="12700" cap="flat" cmpd="sng" algn="ctr">
                      <a:solidFill>
                        <a:srgbClr val="C3BFB8"/>
                      </a:solidFill>
                      <a:prstDash val="solid"/>
                      <a:round/>
                      <a:headEnd type="none" w="med" len="med"/>
                      <a:tailEnd type="none" w="med" len="med"/>
                    </a:lnT>
                    <a:lnB w="12700" cap="flat" cmpd="sng" algn="ctr">
                      <a:solidFill>
                        <a:srgbClr val="C3BFB8"/>
                      </a:solidFill>
                      <a:prstDash val="solid"/>
                      <a:round/>
                      <a:headEnd type="none" w="med" len="med"/>
                      <a:tailEnd type="none" w="med" len="med"/>
                    </a:lnB>
                  </a:tcPr>
                </a:tc>
              </a:tr>
              <a:tr h="472430">
                <a:tc>
                  <a:txBody>
                    <a:bodyPr/>
                    <a:lstStyle/>
                    <a:p>
                      <a:pPr indent="0" marL="0">
                        <a:lnSpc>
                          <a:spcPts val="1820"/>
                        </a:lnSpc>
                        <a:buNone/>
                      </a:pPr>
                      <a:r>
                        <a:rPr lang="en-US" sz="1300" dirty="0">
                          <a:solidFill>
                            <a:srgbClr val="14233E"/>
                          </a:solidFill>
                          <a:latin typeface="Instrument Sans" pitchFamily="34" charset="0"/>
                          <a:ea typeface="Instrument Sans" pitchFamily="34" charset="-122"/>
                          <a:cs typeface="Instrument Sans" pitchFamily="34" charset="-120"/>
                        </a:rPr>
                        <a:t>Fire Rescue district</a:t>
                      </a:r>
                      <a:endParaRPr lang="en-US" sz="1300" dirty="0">
                        <a:latin typeface="Instrument Sans" charset="0"/>
                        <a:ea typeface="Instrument Sans" charset="0"/>
                        <a:cs typeface="Instrument Sans" charset="0"/>
                      </a:endParaRPr>
                    </a:p>
                  </a:txBody>
                  <a:tcPr marL="127000" marR="127000" marT="114300" marB="114300" anchor="t">
                    <a:lnL w="12700" cap="flat" cmpd="sng" algn="ctr">
                      <a:solidFill>
                        <a:srgbClr val="C3BFB8"/>
                      </a:solidFill>
                      <a:prstDash val="solid"/>
                      <a:round/>
                      <a:headEnd type="none" w="med" len="med"/>
                      <a:tailEnd type="none" w="med" len="med"/>
                    </a:lnL>
                    <a:lnR w="12700" cap="flat" cmpd="sng" algn="ctr">
                      <a:solidFill>
                        <a:srgbClr val="C3BFB8"/>
                      </a:solidFill>
                      <a:prstDash val="solid"/>
                      <a:round/>
                      <a:headEnd type="none" w="med" len="med"/>
                      <a:tailEnd type="none" w="med" len="med"/>
                    </a:lnR>
                    <a:lnT w="12700" cap="flat" cmpd="sng" algn="ctr">
                      <a:solidFill>
                        <a:srgbClr val="C3BFB8"/>
                      </a:solidFill>
                      <a:prstDash val="solid"/>
                      <a:round/>
                      <a:headEnd type="none" w="med" len="med"/>
                      <a:tailEnd type="none" w="med" len="med"/>
                    </a:lnT>
                    <a:lnB w="12700" cap="flat" cmpd="sng" algn="ctr">
                      <a:solidFill>
                        <a:srgbClr val="C3BFB8"/>
                      </a:solidFill>
                      <a:prstDash val="solid"/>
                      <a:round/>
                      <a:headEnd type="none" w="med" len="med"/>
                      <a:tailEnd type="none" w="med" len="med"/>
                    </a:lnB>
                  </a:tcPr>
                </a:tc>
                <a:tc>
                  <a:txBody>
                    <a:bodyPr/>
                    <a:lstStyle/>
                    <a:p>
                      <a:pPr indent="0" marL="0">
                        <a:lnSpc>
                          <a:spcPts val="1820"/>
                        </a:lnSpc>
                        <a:buNone/>
                      </a:pPr>
                      <a:r>
                        <a:rPr lang="en-US" sz="1300" dirty="0">
                          <a:solidFill>
                            <a:srgbClr val="14233E"/>
                          </a:solidFill>
                          <a:latin typeface="Instrument Sans" pitchFamily="34" charset="0"/>
                          <a:ea typeface="Instrument Sans" pitchFamily="34" charset="-122"/>
                          <a:cs typeface="Instrument Sans" pitchFamily="34" charset="-120"/>
                        </a:rPr>
                        <a:t>$83.6M</a:t>
                      </a:r>
                      <a:endParaRPr lang="en-US" sz="1300" dirty="0">
                        <a:latin typeface="Instrument Sans" charset="0"/>
                        <a:ea typeface="Instrument Sans" charset="0"/>
                        <a:cs typeface="Instrument Sans" charset="0"/>
                      </a:endParaRPr>
                    </a:p>
                  </a:txBody>
                  <a:tcPr marL="127000" marR="127000" marT="114300" marB="114300" anchor="t">
                    <a:lnL w="12700" cap="flat" cmpd="sng" algn="ctr">
                      <a:solidFill>
                        <a:srgbClr val="C3BFB8"/>
                      </a:solidFill>
                      <a:prstDash val="solid"/>
                      <a:round/>
                      <a:headEnd type="none" w="med" len="med"/>
                      <a:tailEnd type="none" w="med" len="med"/>
                    </a:lnL>
                    <a:lnR w="12700" cap="flat" cmpd="sng" algn="ctr">
                      <a:solidFill>
                        <a:srgbClr val="C3BFB8"/>
                      </a:solidFill>
                      <a:prstDash val="solid"/>
                      <a:round/>
                      <a:headEnd type="none" w="med" len="med"/>
                      <a:tailEnd type="none" w="med" len="med"/>
                    </a:lnR>
                    <a:lnT w="12700" cap="flat" cmpd="sng" algn="ctr">
                      <a:solidFill>
                        <a:srgbClr val="C3BFB8"/>
                      </a:solidFill>
                      <a:prstDash val="solid"/>
                      <a:round/>
                      <a:headEnd type="none" w="med" len="med"/>
                      <a:tailEnd type="none" w="med" len="med"/>
                    </a:lnT>
                    <a:lnB w="12700" cap="flat" cmpd="sng" algn="ctr">
                      <a:solidFill>
                        <a:srgbClr val="C3BFB8"/>
                      </a:solidFill>
                      <a:prstDash val="solid"/>
                      <a:round/>
                      <a:headEnd type="none" w="med" len="med"/>
                      <a:tailEnd type="none" w="med" len="med"/>
                    </a:lnB>
                  </a:tcPr>
                </a:tc>
              </a:tr>
              <a:tr h="472430">
                <a:tc>
                  <a:txBody>
                    <a:bodyPr/>
                    <a:lstStyle/>
                    <a:p>
                      <a:pPr indent="0" marL="0">
                        <a:lnSpc>
                          <a:spcPts val="1820"/>
                        </a:lnSpc>
                        <a:buNone/>
                      </a:pPr>
                      <a:r>
                        <a:rPr lang="en-US" sz="1300" dirty="0">
                          <a:solidFill>
                            <a:srgbClr val="14233E"/>
                          </a:solidFill>
                          <a:latin typeface="Instrument Sans" pitchFamily="34" charset="0"/>
                          <a:ea typeface="Instrument Sans" pitchFamily="34" charset="-122"/>
                          <a:cs typeface="Instrument Sans" pitchFamily="34" charset="-120"/>
                        </a:rPr>
                        <a:t>Jackson Health</a:t>
                      </a:r>
                      <a:endParaRPr lang="en-US" sz="1300" dirty="0">
                        <a:latin typeface="Instrument Sans" charset="0"/>
                        <a:ea typeface="Instrument Sans" charset="0"/>
                        <a:cs typeface="Instrument Sans" charset="0"/>
                      </a:endParaRPr>
                    </a:p>
                  </a:txBody>
                  <a:tcPr marL="127000" marR="127000" marT="114300" marB="114300" anchor="t">
                    <a:lnL w="12700" cap="flat" cmpd="sng" algn="ctr">
                      <a:solidFill>
                        <a:srgbClr val="C3BFB8"/>
                      </a:solidFill>
                      <a:prstDash val="solid"/>
                      <a:round/>
                      <a:headEnd type="none" w="med" len="med"/>
                      <a:tailEnd type="none" w="med" len="med"/>
                    </a:lnL>
                    <a:lnR w="12700" cap="flat" cmpd="sng" algn="ctr">
                      <a:solidFill>
                        <a:srgbClr val="C3BFB8"/>
                      </a:solidFill>
                      <a:prstDash val="solid"/>
                      <a:round/>
                      <a:headEnd type="none" w="med" len="med"/>
                      <a:tailEnd type="none" w="med" len="med"/>
                    </a:lnR>
                    <a:lnT w="12700" cap="flat" cmpd="sng" algn="ctr">
                      <a:solidFill>
                        <a:srgbClr val="C3BFB8"/>
                      </a:solidFill>
                      <a:prstDash val="solid"/>
                      <a:round/>
                      <a:headEnd type="none" w="med" len="med"/>
                      <a:tailEnd type="none" w="med" len="med"/>
                    </a:lnT>
                    <a:lnB w="12700" cap="flat" cmpd="sng" algn="ctr">
                      <a:solidFill>
                        <a:srgbClr val="C3BFB8"/>
                      </a:solidFill>
                      <a:prstDash val="solid"/>
                      <a:round/>
                      <a:headEnd type="none" w="med" len="med"/>
                      <a:tailEnd type="none" w="med" len="med"/>
                    </a:lnB>
                  </a:tcPr>
                </a:tc>
                <a:tc>
                  <a:txBody>
                    <a:bodyPr/>
                    <a:lstStyle/>
                    <a:p>
                      <a:pPr indent="0" marL="0">
                        <a:lnSpc>
                          <a:spcPts val="1820"/>
                        </a:lnSpc>
                        <a:buNone/>
                      </a:pPr>
                      <a:r>
                        <a:rPr lang="en-US" sz="1300" dirty="0">
                          <a:solidFill>
                            <a:srgbClr val="14233E"/>
                          </a:solidFill>
                          <a:latin typeface="Instrument Sans" pitchFamily="34" charset="0"/>
                          <a:ea typeface="Instrument Sans" pitchFamily="34" charset="-122"/>
                          <a:cs typeface="Instrument Sans" pitchFamily="34" charset="-120"/>
                        </a:rPr>
                        <a:t>$34.7M</a:t>
                      </a:r>
                      <a:endParaRPr lang="en-US" sz="1300" dirty="0">
                        <a:latin typeface="Instrument Sans" charset="0"/>
                        <a:ea typeface="Instrument Sans" charset="0"/>
                        <a:cs typeface="Instrument Sans" charset="0"/>
                      </a:endParaRPr>
                    </a:p>
                  </a:txBody>
                  <a:tcPr marL="127000" marR="127000" marT="114300" marB="114300" anchor="t">
                    <a:lnL w="12700" cap="flat" cmpd="sng" algn="ctr">
                      <a:solidFill>
                        <a:srgbClr val="C3BFB8"/>
                      </a:solidFill>
                      <a:prstDash val="solid"/>
                      <a:round/>
                      <a:headEnd type="none" w="med" len="med"/>
                      <a:tailEnd type="none" w="med" len="med"/>
                    </a:lnL>
                    <a:lnR w="12700" cap="flat" cmpd="sng" algn="ctr">
                      <a:solidFill>
                        <a:srgbClr val="C3BFB8"/>
                      </a:solidFill>
                      <a:prstDash val="solid"/>
                      <a:round/>
                      <a:headEnd type="none" w="med" len="med"/>
                      <a:tailEnd type="none" w="med" len="med"/>
                    </a:lnR>
                    <a:lnT w="12700" cap="flat" cmpd="sng" algn="ctr">
                      <a:solidFill>
                        <a:srgbClr val="C3BFB8"/>
                      </a:solidFill>
                      <a:prstDash val="solid"/>
                      <a:round/>
                      <a:headEnd type="none" w="med" len="med"/>
                      <a:tailEnd type="none" w="med" len="med"/>
                    </a:lnT>
                    <a:lnB w="12700" cap="flat" cmpd="sng" algn="ctr">
                      <a:solidFill>
                        <a:srgbClr val="C3BFB8"/>
                      </a:solidFill>
                      <a:prstDash val="solid"/>
                      <a:round/>
                      <a:headEnd type="none" w="med" len="med"/>
                      <a:tailEnd type="none" w="med" len="med"/>
                    </a:lnB>
                  </a:tcPr>
                </a:tc>
              </a:tr>
              <a:tr h="472430">
                <a:tc>
                  <a:txBody>
                    <a:bodyPr/>
                    <a:lstStyle/>
                    <a:p>
                      <a:pPr indent="0" marL="0">
                        <a:lnSpc>
                          <a:spcPts val="1820"/>
                        </a:lnSpc>
                        <a:buNone/>
                      </a:pPr>
                      <a:r>
                        <a:rPr lang="en-US" sz="1300" dirty="0">
                          <a:solidFill>
                            <a:srgbClr val="14233E"/>
                          </a:solidFill>
                          <a:latin typeface="Instrument Sans" pitchFamily="34" charset="0"/>
                          <a:ea typeface="Instrument Sans" pitchFamily="34" charset="-122"/>
                          <a:cs typeface="Instrument Sans" pitchFamily="34" charset="-120"/>
                        </a:rPr>
                        <a:t>Through FY 2028-29, cumulative</a:t>
                      </a:r>
                      <a:endParaRPr lang="en-US" sz="1300" dirty="0">
                        <a:latin typeface="Instrument Sans" charset="0"/>
                        <a:ea typeface="Instrument Sans" charset="0"/>
                        <a:cs typeface="Instrument Sans" charset="0"/>
                      </a:endParaRPr>
                    </a:p>
                  </a:txBody>
                  <a:tcPr marL="127000" marR="127000" marT="114300" marB="114300" anchor="t">
                    <a:lnL w="12700" cap="flat" cmpd="sng" algn="ctr">
                      <a:solidFill>
                        <a:srgbClr val="C3BFB8"/>
                      </a:solidFill>
                      <a:prstDash val="solid"/>
                      <a:round/>
                      <a:headEnd type="none" w="med" len="med"/>
                      <a:tailEnd type="none" w="med" len="med"/>
                    </a:lnL>
                    <a:lnR w="12700" cap="flat" cmpd="sng" algn="ctr">
                      <a:solidFill>
                        <a:srgbClr val="C3BFB8"/>
                      </a:solidFill>
                      <a:prstDash val="solid"/>
                      <a:round/>
                      <a:headEnd type="none" w="med" len="med"/>
                      <a:tailEnd type="none" w="med" len="med"/>
                    </a:lnR>
                    <a:lnT w="12700" cap="flat" cmpd="sng" algn="ctr">
                      <a:solidFill>
                        <a:srgbClr val="C3BFB8"/>
                      </a:solidFill>
                      <a:prstDash val="solid"/>
                      <a:round/>
                      <a:headEnd type="none" w="med" len="med"/>
                      <a:tailEnd type="none" w="med" len="med"/>
                    </a:lnT>
                    <a:lnB w="12700" cap="flat" cmpd="sng" algn="ctr">
                      <a:solidFill>
                        <a:srgbClr val="C3BFB8"/>
                      </a:solidFill>
                      <a:prstDash val="solid"/>
                      <a:round/>
                      <a:headEnd type="none" w="med" len="med"/>
                      <a:tailEnd type="none" w="med" len="med"/>
                    </a:lnB>
                  </a:tcPr>
                </a:tc>
                <a:tc>
                  <a:txBody>
                    <a:bodyPr/>
                    <a:lstStyle/>
                    <a:p>
                      <a:pPr indent="0" marL="0">
                        <a:lnSpc>
                          <a:spcPts val="1820"/>
                        </a:lnSpc>
                        <a:buNone/>
                      </a:pPr>
                      <a:r>
                        <a:rPr lang="en-US" sz="1300" dirty="0">
                          <a:solidFill>
                            <a:srgbClr val="14233E"/>
                          </a:solidFill>
                          <a:latin typeface="Instrument Sans" pitchFamily="34" charset="0"/>
                          <a:ea typeface="Instrument Sans" pitchFamily="34" charset="-122"/>
                          <a:cs typeface="Instrument Sans" pitchFamily="34" charset="-120"/>
                        </a:rPr>
                        <a:t>$696.7M</a:t>
                      </a:r>
                      <a:endParaRPr lang="en-US" sz="1300" dirty="0">
                        <a:latin typeface="Instrument Sans" charset="0"/>
                        <a:ea typeface="Instrument Sans" charset="0"/>
                        <a:cs typeface="Instrument Sans" charset="0"/>
                      </a:endParaRPr>
                    </a:p>
                  </a:txBody>
                  <a:tcPr marL="127000" marR="127000" marT="114300" marB="114300" anchor="t">
                    <a:lnL w="12700" cap="flat" cmpd="sng" algn="ctr">
                      <a:solidFill>
                        <a:srgbClr val="C3BFB8"/>
                      </a:solidFill>
                      <a:prstDash val="solid"/>
                      <a:round/>
                      <a:headEnd type="none" w="med" len="med"/>
                      <a:tailEnd type="none" w="med" len="med"/>
                    </a:lnL>
                    <a:lnR w="12700" cap="flat" cmpd="sng" algn="ctr">
                      <a:solidFill>
                        <a:srgbClr val="C3BFB8"/>
                      </a:solidFill>
                      <a:prstDash val="solid"/>
                      <a:round/>
                      <a:headEnd type="none" w="med" len="med"/>
                      <a:tailEnd type="none" w="med" len="med"/>
                    </a:lnR>
                    <a:lnT w="12700" cap="flat" cmpd="sng" algn="ctr">
                      <a:solidFill>
                        <a:srgbClr val="C3BFB8"/>
                      </a:solidFill>
                      <a:prstDash val="solid"/>
                      <a:round/>
                      <a:headEnd type="none" w="med" len="med"/>
                      <a:tailEnd type="none" w="med" len="med"/>
                    </a:lnT>
                    <a:lnB w="12700" cap="flat" cmpd="sng" algn="ctr">
                      <a:solidFill>
                        <a:srgbClr val="C3BFB8"/>
                      </a:solidFill>
                      <a:prstDash val="solid"/>
                      <a:round/>
                      <a:headEnd type="none" w="med" len="med"/>
                      <a:tailEnd type="none" w="med" len="med"/>
                    </a:lnB>
                  </a:tcPr>
                </a:tc>
              </a:tr>
            </a:tbl>
          </a:graphicData>
        </a:graphic>
      </p:graphicFrame>
      <p:sp>
        <p:nvSpPr>
          <p:cNvPr id="10" name="Text 7"/>
          <p:cNvSpPr/>
          <p:nvPr/>
        </p:nvSpPr>
        <p:spPr>
          <a:xfrm>
            <a:off x="812800" y="6238280"/>
            <a:ext cx="8502650" cy="238720"/>
          </a:xfrm>
          <a:prstGeom prst="rect">
            <a:avLst/>
          </a:prstGeom>
          <a:noFill/>
          <a:ln/>
        </p:spPr>
        <p:txBody>
          <a:bodyPr wrap="square" lIns="0" tIns="0" rIns="0" bIns="0" rtlCol="0" anchor="t">
            <a:normAutofit/>
          </a:bodyPr>
          <a:lstStyle/>
          <a:p>
            <a:pPr algn="l" indent="0" marL="0">
              <a:lnSpc>
                <a:spcPts val="1680"/>
              </a:lnSpc>
              <a:buNone/>
            </a:pPr>
            <a:r>
              <a:rPr lang="en-US" sz="1200" spc="100" kern="0" dirty="0">
                <a:solidFill>
                  <a:srgbClr val="5E6B80"/>
                </a:solidFill>
                <a:latin typeface="Geist Mono" pitchFamily="34" charset="0"/>
                <a:ea typeface="Geist Mono" pitchFamily="34" charset="-122"/>
                <a:cs typeface="Geist Mono" pitchFamily="34" charset="-120"/>
              </a:rPr>
              <a:t>STATURA · MIAMI-DADE FY 2026-27 BUDGET · STATUS AS OF SEPT 23, 2026</a:t>
            </a:r>
            <a:endParaRPr lang="en-US" sz="1200" dirty="0"/>
          </a:p>
        </p:txBody>
      </p:sp>
      <p:sp>
        <p:nvSpPr>
          <p:cNvPr id="11" name="Text 8"/>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E6B80"/>
                </a:solidFill>
                <a:latin typeface="Geist Mono" pitchFamily="34" charset="0"/>
                <a:ea typeface="Geist Mono" pitchFamily="34" charset="-122"/>
                <a:cs typeface="Geist Mono" pitchFamily="34" charset="-120"/>
              </a:rPr>
              <a:t>13</a:t>
            </a:r>
            <a:endParaRPr lang="en-US" sz="1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101D34"/>
        </a:solidFill>
      </p:bgPr>
    </p:bg>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gradFill rotWithShape="1">
            <a:gsLst>
              <a:gs pos="0">
                <a:srgbClr val="101D34"/>
              </a:gs>
              <a:gs pos="100000">
                <a:srgbClr val="172844"/>
              </a:gs>
            </a:gsLst>
            <a:lin ang="5400000" scaled="0"/>
          </a:gradFill>
          <a:ln/>
        </p:spPr>
      </p:sp>
      <p:sp>
        <p:nvSpPr>
          <p:cNvPr id="3" name="Shape 1"/>
          <p:cNvSpPr/>
          <p:nvPr/>
        </p:nvSpPr>
        <p:spPr>
          <a:xfrm>
            <a:off x="812800" y="609600"/>
            <a:ext cx="609600" cy="25400"/>
          </a:xfrm>
          <a:prstGeom prst="rect">
            <a:avLst/>
          </a:prstGeom>
          <a:solidFill>
            <a:srgbClr val="C9A254"/>
          </a:solidFill>
          <a:ln/>
        </p:spPr>
      </p:sp>
      <p:sp>
        <p:nvSpPr>
          <p:cNvPr id="4" name="Text 2"/>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spc="200" kern="0" dirty="0">
                <a:solidFill>
                  <a:srgbClr val="C9A254"/>
                </a:solidFill>
                <a:latin typeface="Geist Mono" pitchFamily="34" charset="0"/>
                <a:ea typeface="Geist Mono" pitchFamily="34" charset="-122"/>
                <a:cs typeface="Geist Mono" pitchFamily="34" charset="-120"/>
              </a:rPr>
              <a:t>11 · WHAT IT MEANS FOR MEMBERS</a:t>
            </a:r>
            <a:endParaRPr lang="en-US" sz="1200" dirty="0"/>
          </a:p>
        </p:txBody>
      </p:sp>
      <p:sp>
        <p:nvSpPr>
          <p:cNvPr id="5" name="Text 3"/>
          <p:cNvSpPr/>
          <p:nvPr/>
        </p:nvSpPr>
        <p:spPr>
          <a:xfrm>
            <a:off x="812800" y="1280120"/>
            <a:ext cx="10883392" cy="528290"/>
          </a:xfrm>
          <a:prstGeom prst="rect">
            <a:avLst/>
          </a:prstGeom>
          <a:noFill/>
          <a:ln/>
        </p:spPr>
        <p:txBody>
          <a:bodyPr wrap="square" lIns="0" tIns="0" rIns="0" bIns="0" rtlCol="0" anchor="t">
            <a:normAutofit/>
          </a:bodyPr>
          <a:lstStyle/>
          <a:p>
            <a:pPr algn="l" indent="0" marL="0">
              <a:lnSpc>
                <a:spcPts val="3960"/>
              </a:lnSpc>
              <a:buNone/>
            </a:pPr>
            <a:r>
              <a:rPr lang="en-US" sz="3600" dirty="0">
                <a:solidFill>
                  <a:srgbClr val="F4EFE6"/>
                </a:solidFill>
                <a:latin typeface="Gloock" pitchFamily="34" charset="0"/>
                <a:ea typeface="Gloock" pitchFamily="34" charset="-122"/>
                <a:cs typeface="Gloock" pitchFamily="34" charset="-120"/>
              </a:rPr>
              <a:t>Where members feel it, by sector.</a:t>
            </a:r>
            <a:endParaRPr lang="en-US" sz="3600" dirty="0"/>
          </a:p>
        </p:txBody>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825500" y="2049711"/>
          <a:ext cx="10553700" cy="3065711"/>
        </p:xfrm>
        <a:graphic>
          <a:graphicData uri="http://schemas.openxmlformats.org/drawingml/2006/table">
            <a:tbl>
              <a:tblPr/>
              <a:tblGrid>
                <a:gridCol w="3166110"/>
                <a:gridCol w="7387590"/>
              </a:tblGrid>
              <a:tr h="472430">
                <a:tc>
                  <a:txBody>
                    <a:bodyPr/>
                    <a:lstStyle/>
                    <a:p>
                      <a:pPr indent="0" marL="0">
                        <a:lnSpc>
                          <a:spcPts val="1820"/>
                        </a:lnSpc>
                        <a:buNone/>
                      </a:pPr>
                      <a:r>
                        <a:rPr lang="en-US" sz="1300" b="1" dirty="0">
                          <a:solidFill>
                            <a:srgbClr val="F4EFE6"/>
                          </a:solidFill>
                          <a:latin typeface="Instrument Sans" pitchFamily="34" charset="0"/>
                          <a:ea typeface="Instrument Sans" pitchFamily="34" charset="-122"/>
                          <a:cs typeface="Instrument Sans" pitchFamily="34" charset="-120"/>
                        </a:rPr>
                        <a:t>Sector</a:t>
                      </a:r>
                      <a:endParaRPr lang="en-US" sz="1300" dirty="0">
                        <a:latin typeface="Instrument Sans" charset="0"/>
                        <a:ea typeface="Instrument Sans" charset="0"/>
                        <a:cs typeface="Instrument Sans" charset="0"/>
                      </a:endParaRPr>
                    </a:p>
                  </a:txBody>
                  <a:tcPr marL="127000" marR="127000" marT="114300" marB="114300" anchor="t">
                    <a:lnL w="12700" cap="flat" cmpd="sng" algn="ctr">
                      <a:solidFill>
                        <a:srgbClr val="434D5E"/>
                      </a:solidFill>
                      <a:prstDash val="solid"/>
                      <a:round/>
                      <a:headEnd type="none" w="med" len="med"/>
                      <a:tailEnd type="none" w="med" len="med"/>
                    </a:lnL>
                    <a:lnR w="12700" cap="flat" cmpd="sng" algn="ctr">
                      <a:solidFill>
                        <a:srgbClr val="5D6063"/>
                      </a:solidFill>
                      <a:prstDash val="solid"/>
                      <a:round/>
                      <a:headEnd type="none" w="med" len="med"/>
                      <a:tailEnd type="none" w="med" len="med"/>
                    </a:lnR>
                    <a:lnT w="12700" cap="flat" cmpd="sng" algn="ctr">
                      <a:solidFill>
                        <a:srgbClr val="434D5E"/>
                      </a:solidFill>
                      <a:prstDash val="solid"/>
                      <a:round/>
                      <a:headEnd type="none" w="med" len="med"/>
                      <a:tailEnd type="none" w="med" len="med"/>
                    </a:lnT>
                    <a:lnB w="12700" cap="flat" cmpd="sng" algn="ctr">
                      <a:solidFill>
                        <a:srgbClr val="5D6063"/>
                      </a:solidFill>
                      <a:prstDash val="solid"/>
                      <a:round/>
                      <a:headEnd type="none" w="med" len="med"/>
                      <a:tailEnd type="none" w="med" len="med"/>
                    </a:lnB>
                    <a:solidFill>
                      <a:srgbClr val="31353A"/>
                    </a:solidFill>
                  </a:tcPr>
                </a:tc>
                <a:tc>
                  <a:txBody>
                    <a:bodyPr/>
                    <a:lstStyle/>
                    <a:p>
                      <a:pPr indent="0" marL="0">
                        <a:lnSpc>
                          <a:spcPts val="1820"/>
                        </a:lnSpc>
                        <a:buNone/>
                      </a:pPr>
                      <a:r>
                        <a:rPr lang="en-US" sz="1300" b="1" dirty="0">
                          <a:solidFill>
                            <a:srgbClr val="F4EFE6"/>
                          </a:solidFill>
                          <a:latin typeface="Instrument Sans" pitchFamily="34" charset="0"/>
                          <a:ea typeface="Instrument Sans" pitchFamily="34" charset="-122"/>
                          <a:cs typeface="Instrument Sans" pitchFamily="34" charset="-120"/>
                        </a:rPr>
                        <a:t>Where members feel it</a:t>
                      </a:r>
                      <a:endParaRPr lang="en-US" sz="1300" dirty="0">
                        <a:latin typeface="Instrument Sans" charset="0"/>
                        <a:ea typeface="Instrument Sans" charset="0"/>
                        <a:cs typeface="Instrument Sans" charset="0"/>
                      </a:endParaRPr>
                    </a:p>
                  </a:txBody>
                  <a:tcPr marL="127000" marR="127000" marT="114300" marB="114300" anchor="t">
                    <a:lnL w="12700" cap="flat" cmpd="sng" algn="ctr">
                      <a:solidFill>
                        <a:srgbClr val="5D6063"/>
                      </a:solidFill>
                      <a:prstDash val="solid"/>
                      <a:round/>
                      <a:headEnd type="none" w="med" len="med"/>
                      <a:tailEnd type="none" w="med" len="med"/>
                    </a:lnL>
                    <a:lnR w="12700" cap="flat" cmpd="sng" algn="ctr">
                      <a:solidFill>
                        <a:srgbClr val="5D6063"/>
                      </a:solidFill>
                      <a:prstDash val="solid"/>
                      <a:round/>
                      <a:headEnd type="none" w="med" len="med"/>
                      <a:tailEnd type="none" w="med" len="med"/>
                    </a:lnR>
                    <a:lnT w="12700" cap="flat" cmpd="sng" algn="ctr">
                      <a:solidFill>
                        <a:srgbClr val="434D5E"/>
                      </a:solidFill>
                      <a:prstDash val="solid"/>
                      <a:round/>
                      <a:headEnd type="none" w="med" len="med"/>
                      <a:tailEnd type="none" w="med" len="med"/>
                    </a:lnT>
                    <a:lnB w="12700" cap="flat" cmpd="sng" algn="ctr">
                      <a:solidFill>
                        <a:srgbClr val="5D6063"/>
                      </a:solidFill>
                      <a:prstDash val="solid"/>
                      <a:round/>
                      <a:headEnd type="none" w="med" len="med"/>
                      <a:tailEnd type="none" w="med" len="med"/>
                    </a:lnB>
                    <a:solidFill>
                      <a:srgbClr val="31353A"/>
                    </a:solidFill>
                  </a:tcPr>
                </a:tc>
              </a:tr>
              <a:tr h="472430">
                <a:tc>
                  <a:txBody>
                    <a:bodyPr/>
                    <a:lstStyle/>
                    <a:p>
                      <a:pPr indent="0" marL="0">
                        <a:lnSpc>
                          <a:spcPts val="1820"/>
                        </a:lnSpc>
                        <a:buNone/>
                      </a:pPr>
                      <a:r>
                        <a:rPr lang="en-US" sz="1300" dirty="0">
                          <a:solidFill>
                            <a:srgbClr val="F4EFE6"/>
                          </a:solidFill>
                          <a:latin typeface="Instrument Sans" pitchFamily="34" charset="0"/>
                          <a:ea typeface="Instrument Sans" pitchFamily="34" charset="-122"/>
                          <a:cs typeface="Instrument Sans" pitchFamily="34" charset="-120"/>
                        </a:rPr>
                        <a:t>Hospitality and tourism</a:t>
                      </a:r>
                      <a:endParaRPr lang="en-US" sz="1300" dirty="0">
                        <a:latin typeface="Instrument Sans" charset="0"/>
                        <a:ea typeface="Instrument Sans" charset="0"/>
                        <a:cs typeface="Instrument Sans" charset="0"/>
                      </a:endParaRPr>
                    </a:p>
                  </a:txBody>
                  <a:tcPr marL="127000" marR="127000" marT="114300" marB="114300" anchor="t">
                    <a:lnL w="12700" cap="flat" cmpd="sng" algn="ctr">
                      <a:solidFill>
                        <a:srgbClr val="434D5E"/>
                      </a:solidFill>
                      <a:prstDash val="solid"/>
                      <a:round/>
                      <a:headEnd type="none" w="med" len="med"/>
                      <a:tailEnd type="none" w="med" len="med"/>
                    </a:lnL>
                    <a:lnR w="12700" cap="flat" cmpd="sng" algn="ctr">
                      <a:solidFill>
                        <a:srgbClr val="434D5E"/>
                      </a:solidFill>
                      <a:prstDash val="solid"/>
                      <a:round/>
                      <a:headEnd type="none" w="med" len="med"/>
                      <a:tailEnd type="none" w="med" len="med"/>
                    </a:lnR>
                    <a:lnT w="12700" cap="flat" cmpd="sng" algn="ctr">
                      <a:solidFill>
                        <a:srgbClr val="5D6063"/>
                      </a:solidFill>
                      <a:prstDash val="solid"/>
                      <a:round/>
                      <a:headEnd type="none" w="med" len="med"/>
                      <a:tailEnd type="none" w="med" len="med"/>
                    </a:lnT>
                    <a:lnB w="12700" cap="flat" cmpd="sng" algn="ctr">
                      <a:solidFill>
                        <a:srgbClr val="434D5E"/>
                      </a:solidFill>
                      <a:prstDash val="solid"/>
                      <a:round/>
                      <a:headEnd type="none" w="med" len="med"/>
                      <a:tailEnd type="none" w="med" len="med"/>
                    </a:lnB>
                  </a:tcPr>
                </a:tc>
                <a:tc>
                  <a:txBody>
                    <a:bodyPr/>
                    <a:lstStyle/>
                    <a:p>
                      <a:pPr indent="0" marL="0">
                        <a:lnSpc>
                          <a:spcPts val="1820"/>
                        </a:lnSpc>
                        <a:buNone/>
                      </a:pPr>
                      <a:r>
                        <a:rPr lang="en-US" sz="1300" dirty="0">
                          <a:solidFill>
                            <a:srgbClr val="F4EFE6"/>
                          </a:solidFill>
                          <a:latin typeface="Instrument Sans" pitchFamily="34" charset="0"/>
                          <a:ea typeface="Instrument Sans" pitchFamily="34" charset="-122"/>
                          <a:cs typeface="Instrument Sans" pitchFamily="34" charset="-120"/>
                        </a:rPr>
                        <a:t>Late-night bus cuts hit night-shift staff. The tourism bureau gets $5M more.</a:t>
                      </a:r>
                      <a:endParaRPr lang="en-US" sz="1300" dirty="0">
                        <a:latin typeface="Instrument Sans" charset="0"/>
                        <a:ea typeface="Instrument Sans" charset="0"/>
                        <a:cs typeface="Instrument Sans" charset="0"/>
                      </a:endParaRPr>
                    </a:p>
                  </a:txBody>
                  <a:tcPr marL="127000" marR="127000" marT="114300" marB="114300" anchor="t">
                    <a:lnL w="12700" cap="flat" cmpd="sng" algn="ctr">
                      <a:solidFill>
                        <a:srgbClr val="434D5E"/>
                      </a:solidFill>
                      <a:prstDash val="solid"/>
                      <a:round/>
                      <a:headEnd type="none" w="med" len="med"/>
                      <a:tailEnd type="none" w="med" len="med"/>
                    </a:lnL>
                    <a:lnR w="12700" cap="flat" cmpd="sng" algn="ctr">
                      <a:solidFill>
                        <a:srgbClr val="434D5E"/>
                      </a:solidFill>
                      <a:prstDash val="solid"/>
                      <a:round/>
                      <a:headEnd type="none" w="med" len="med"/>
                      <a:tailEnd type="none" w="med" len="med"/>
                    </a:lnR>
                    <a:lnT w="12700" cap="flat" cmpd="sng" algn="ctr">
                      <a:solidFill>
                        <a:srgbClr val="5D6063"/>
                      </a:solidFill>
                      <a:prstDash val="solid"/>
                      <a:round/>
                      <a:headEnd type="none" w="med" len="med"/>
                      <a:tailEnd type="none" w="med" len="med"/>
                    </a:lnT>
                    <a:lnB w="12700" cap="flat" cmpd="sng" algn="ctr">
                      <a:solidFill>
                        <a:srgbClr val="434D5E"/>
                      </a:solidFill>
                      <a:prstDash val="solid"/>
                      <a:round/>
                      <a:headEnd type="none" w="med" len="med"/>
                      <a:tailEnd type="none" w="med" len="med"/>
                    </a:lnB>
                  </a:tcPr>
                </a:tc>
              </a:tr>
              <a:tr h="472430">
                <a:tc>
                  <a:txBody>
                    <a:bodyPr/>
                    <a:lstStyle/>
                    <a:p>
                      <a:pPr indent="0" marL="0">
                        <a:lnSpc>
                          <a:spcPts val="1820"/>
                        </a:lnSpc>
                        <a:buNone/>
                      </a:pPr>
                      <a:r>
                        <a:rPr lang="en-US" sz="1300" dirty="0">
                          <a:solidFill>
                            <a:srgbClr val="F4EFE6"/>
                          </a:solidFill>
                          <a:latin typeface="Instrument Sans" pitchFamily="34" charset="0"/>
                          <a:ea typeface="Instrument Sans" pitchFamily="34" charset="-122"/>
                          <a:cs typeface="Instrument Sans" pitchFamily="34" charset="-120"/>
                        </a:rPr>
                        <a:t>Construction and real estate</a:t>
                      </a:r>
                      <a:endParaRPr lang="en-US" sz="1300" dirty="0">
                        <a:latin typeface="Instrument Sans" charset="0"/>
                        <a:ea typeface="Instrument Sans" charset="0"/>
                        <a:cs typeface="Instrument Sans" charset="0"/>
                      </a:endParaRPr>
                    </a:p>
                  </a:txBody>
                  <a:tcPr marL="127000" marR="127000" marT="114300" marB="114300" anchor="t">
                    <a:lnL w="12700" cap="flat" cmpd="sng" algn="ctr">
                      <a:solidFill>
                        <a:srgbClr val="434D5E"/>
                      </a:solidFill>
                      <a:prstDash val="solid"/>
                      <a:round/>
                      <a:headEnd type="none" w="med" len="med"/>
                      <a:tailEnd type="none" w="med" len="med"/>
                    </a:lnL>
                    <a:lnR w="12700" cap="flat" cmpd="sng" algn="ctr">
                      <a:solidFill>
                        <a:srgbClr val="434D5E"/>
                      </a:solidFill>
                      <a:prstDash val="solid"/>
                      <a:round/>
                      <a:headEnd type="none" w="med" len="med"/>
                      <a:tailEnd type="none" w="med" len="med"/>
                    </a:lnR>
                    <a:lnT w="12700" cap="flat" cmpd="sng" algn="ctr">
                      <a:solidFill>
                        <a:srgbClr val="434D5E"/>
                      </a:solidFill>
                      <a:prstDash val="solid"/>
                      <a:round/>
                      <a:headEnd type="none" w="med" len="med"/>
                      <a:tailEnd type="none" w="med" len="med"/>
                    </a:lnT>
                    <a:lnB w="12700" cap="flat" cmpd="sng" algn="ctr">
                      <a:solidFill>
                        <a:srgbClr val="434D5E"/>
                      </a:solidFill>
                      <a:prstDash val="solid"/>
                      <a:round/>
                      <a:headEnd type="none" w="med" len="med"/>
                      <a:tailEnd type="none" w="med" len="med"/>
                    </a:lnB>
                  </a:tcPr>
                </a:tc>
                <a:tc>
                  <a:txBody>
                    <a:bodyPr/>
                    <a:lstStyle/>
                    <a:p>
                      <a:pPr indent="0" marL="0">
                        <a:lnSpc>
                          <a:spcPts val="1820"/>
                        </a:lnSpc>
                        <a:buNone/>
                      </a:pPr>
                      <a:r>
                        <a:rPr lang="en-US" sz="1300" dirty="0">
                          <a:solidFill>
                            <a:srgbClr val="F4EFE6"/>
                          </a:solidFill>
                          <a:latin typeface="Instrument Sans" pitchFamily="34" charset="0"/>
                          <a:ea typeface="Instrument Sans" pitchFamily="34" charset="-122"/>
                          <a:cs typeface="Instrument Sans" pitchFamily="34" charset="-120"/>
                        </a:rPr>
                        <a:t>Permit fees up 2.6%. More housing money. A lower assessment cap if Amendment 3 passes.</a:t>
                      </a:r>
                      <a:endParaRPr lang="en-US" sz="1300" dirty="0">
                        <a:latin typeface="Instrument Sans" charset="0"/>
                        <a:ea typeface="Instrument Sans" charset="0"/>
                        <a:cs typeface="Instrument Sans" charset="0"/>
                      </a:endParaRPr>
                    </a:p>
                  </a:txBody>
                  <a:tcPr marL="127000" marR="127000" marT="114300" marB="114300" anchor="t">
                    <a:lnL w="12700" cap="flat" cmpd="sng" algn="ctr">
                      <a:solidFill>
                        <a:srgbClr val="434D5E"/>
                      </a:solidFill>
                      <a:prstDash val="solid"/>
                      <a:round/>
                      <a:headEnd type="none" w="med" len="med"/>
                      <a:tailEnd type="none" w="med" len="med"/>
                    </a:lnL>
                    <a:lnR w="12700" cap="flat" cmpd="sng" algn="ctr">
                      <a:solidFill>
                        <a:srgbClr val="434D5E"/>
                      </a:solidFill>
                      <a:prstDash val="solid"/>
                      <a:round/>
                      <a:headEnd type="none" w="med" len="med"/>
                      <a:tailEnd type="none" w="med" len="med"/>
                    </a:lnR>
                    <a:lnT w="12700" cap="flat" cmpd="sng" algn="ctr">
                      <a:solidFill>
                        <a:srgbClr val="434D5E"/>
                      </a:solidFill>
                      <a:prstDash val="solid"/>
                      <a:round/>
                      <a:headEnd type="none" w="med" len="med"/>
                      <a:tailEnd type="none" w="med" len="med"/>
                    </a:lnT>
                    <a:lnB w="12700" cap="flat" cmpd="sng" algn="ctr">
                      <a:solidFill>
                        <a:srgbClr val="434D5E"/>
                      </a:solidFill>
                      <a:prstDash val="solid"/>
                      <a:round/>
                      <a:headEnd type="none" w="med" len="med"/>
                      <a:tailEnd type="none" w="med" len="med"/>
                    </a:lnB>
                  </a:tcPr>
                </a:tc>
              </a:tr>
              <a:tr h="703560">
                <a:tc>
                  <a:txBody>
                    <a:bodyPr/>
                    <a:lstStyle/>
                    <a:p>
                      <a:pPr indent="0" marL="0">
                        <a:lnSpc>
                          <a:spcPts val="1820"/>
                        </a:lnSpc>
                        <a:buNone/>
                      </a:pPr>
                      <a:r>
                        <a:rPr lang="en-US" sz="1300" dirty="0">
                          <a:solidFill>
                            <a:srgbClr val="F4EFE6"/>
                          </a:solidFill>
                          <a:latin typeface="Instrument Sans" pitchFamily="34" charset="0"/>
                          <a:ea typeface="Instrument Sans" pitchFamily="34" charset="-122"/>
                          <a:cs typeface="Instrument Sans" pitchFamily="34" charset="-120"/>
                        </a:rPr>
                        <a:t>Firms that sell to the county</a:t>
                      </a:r>
                      <a:endParaRPr lang="en-US" sz="1300" dirty="0">
                        <a:latin typeface="Instrument Sans" charset="0"/>
                        <a:ea typeface="Instrument Sans" charset="0"/>
                        <a:cs typeface="Instrument Sans" charset="0"/>
                      </a:endParaRPr>
                    </a:p>
                  </a:txBody>
                  <a:tcPr marL="127000" marR="127000" marT="114300" marB="114300" anchor="t">
                    <a:lnL w="12700" cap="flat" cmpd="sng" algn="ctr">
                      <a:solidFill>
                        <a:srgbClr val="434D5E"/>
                      </a:solidFill>
                      <a:prstDash val="solid"/>
                      <a:round/>
                      <a:headEnd type="none" w="med" len="med"/>
                      <a:tailEnd type="none" w="med" len="med"/>
                    </a:lnL>
                    <a:lnR w="12700" cap="flat" cmpd="sng" algn="ctr">
                      <a:solidFill>
                        <a:srgbClr val="434D5E"/>
                      </a:solidFill>
                      <a:prstDash val="solid"/>
                      <a:round/>
                      <a:headEnd type="none" w="med" len="med"/>
                      <a:tailEnd type="none" w="med" len="med"/>
                    </a:lnR>
                    <a:lnT w="12700" cap="flat" cmpd="sng" algn="ctr">
                      <a:solidFill>
                        <a:srgbClr val="434D5E"/>
                      </a:solidFill>
                      <a:prstDash val="solid"/>
                      <a:round/>
                      <a:headEnd type="none" w="med" len="med"/>
                      <a:tailEnd type="none" w="med" len="med"/>
                    </a:lnT>
                    <a:lnB w="12700" cap="flat" cmpd="sng" algn="ctr">
                      <a:solidFill>
                        <a:srgbClr val="434D5E"/>
                      </a:solidFill>
                      <a:prstDash val="solid"/>
                      <a:round/>
                      <a:headEnd type="none" w="med" len="med"/>
                      <a:tailEnd type="none" w="med" len="med"/>
                    </a:lnB>
                  </a:tcPr>
                </a:tc>
                <a:tc>
                  <a:txBody>
                    <a:bodyPr/>
                    <a:lstStyle/>
                    <a:p>
                      <a:pPr indent="0" marL="0">
                        <a:lnSpc>
                          <a:spcPts val="1820"/>
                        </a:lnSpc>
                        <a:buNone/>
                      </a:pPr>
                      <a:r>
                        <a:rPr lang="en-US" sz="1300" dirty="0">
                          <a:solidFill>
                            <a:srgbClr val="F4EFE6"/>
                          </a:solidFill>
                          <a:latin typeface="Instrument Sans" pitchFamily="34" charset="0"/>
                          <a:ea typeface="Instrument Sans" pitchFamily="34" charset="-122"/>
                          <a:cs typeface="Instrument Sans" pitchFamily="34" charset="-120"/>
                        </a:rPr>
                        <a:t>Faster small business certification and a new dashboard. Fewer local rules on county-funded construction.</a:t>
                      </a:r>
                      <a:endParaRPr lang="en-US" sz="1300" dirty="0">
                        <a:latin typeface="Instrument Sans" charset="0"/>
                        <a:ea typeface="Instrument Sans" charset="0"/>
                        <a:cs typeface="Instrument Sans" charset="0"/>
                      </a:endParaRPr>
                    </a:p>
                  </a:txBody>
                  <a:tcPr marL="127000" marR="127000" marT="114300" marB="114300" anchor="t">
                    <a:lnL w="12700" cap="flat" cmpd="sng" algn="ctr">
                      <a:solidFill>
                        <a:srgbClr val="434D5E"/>
                      </a:solidFill>
                      <a:prstDash val="solid"/>
                      <a:round/>
                      <a:headEnd type="none" w="med" len="med"/>
                      <a:tailEnd type="none" w="med" len="med"/>
                    </a:lnL>
                    <a:lnR w="12700" cap="flat" cmpd="sng" algn="ctr">
                      <a:solidFill>
                        <a:srgbClr val="434D5E"/>
                      </a:solidFill>
                      <a:prstDash val="solid"/>
                      <a:round/>
                      <a:headEnd type="none" w="med" len="med"/>
                      <a:tailEnd type="none" w="med" len="med"/>
                    </a:lnR>
                    <a:lnT w="12700" cap="flat" cmpd="sng" algn="ctr">
                      <a:solidFill>
                        <a:srgbClr val="434D5E"/>
                      </a:solidFill>
                      <a:prstDash val="solid"/>
                      <a:round/>
                      <a:headEnd type="none" w="med" len="med"/>
                      <a:tailEnd type="none" w="med" len="med"/>
                    </a:lnT>
                    <a:lnB w="12700" cap="flat" cmpd="sng" algn="ctr">
                      <a:solidFill>
                        <a:srgbClr val="434D5E"/>
                      </a:solidFill>
                      <a:prstDash val="solid"/>
                      <a:round/>
                      <a:headEnd type="none" w="med" len="med"/>
                      <a:tailEnd type="none" w="med" len="med"/>
                    </a:lnB>
                  </a:tcPr>
                </a:tc>
              </a:tr>
              <a:tr h="472430">
                <a:tc>
                  <a:txBody>
                    <a:bodyPr/>
                    <a:lstStyle/>
                    <a:p>
                      <a:pPr indent="0" marL="0">
                        <a:lnSpc>
                          <a:spcPts val="1820"/>
                        </a:lnSpc>
                        <a:buNone/>
                      </a:pPr>
                      <a:r>
                        <a:rPr lang="en-US" sz="1300" dirty="0">
                          <a:solidFill>
                            <a:srgbClr val="F4EFE6"/>
                          </a:solidFill>
                          <a:latin typeface="Instrument Sans" pitchFamily="34" charset="0"/>
                          <a:ea typeface="Instrument Sans" pitchFamily="34" charset="-122"/>
                          <a:cs typeface="Instrument Sans" pitchFamily="34" charset="-120"/>
                        </a:rPr>
                        <a:t>Healthcare</a:t>
                      </a:r>
                      <a:endParaRPr lang="en-US" sz="1300" dirty="0">
                        <a:latin typeface="Instrument Sans" charset="0"/>
                        <a:ea typeface="Instrument Sans" charset="0"/>
                        <a:cs typeface="Instrument Sans" charset="0"/>
                      </a:endParaRPr>
                    </a:p>
                  </a:txBody>
                  <a:tcPr marL="127000" marR="127000" marT="114300" marB="114300" anchor="t">
                    <a:lnL w="12700" cap="flat" cmpd="sng" algn="ctr">
                      <a:solidFill>
                        <a:srgbClr val="434D5E"/>
                      </a:solidFill>
                      <a:prstDash val="solid"/>
                      <a:round/>
                      <a:headEnd type="none" w="med" len="med"/>
                      <a:tailEnd type="none" w="med" len="med"/>
                    </a:lnL>
                    <a:lnR w="12700" cap="flat" cmpd="sng" algn="ctr">
                      <a:solidFill>
                        <a:srgbClr val="434D5E"/>
                      </a:solidFill>
                      <a:prstDash val="solid"/>
                      <a:round/>
                      <a:headEnd type="none" w="med" len="med"/>
                      <a:tailEnd type="none" w="med" len="med"/>
                    </a:lnR>
                    <a:lnT w="12700" cap="flat" cmpd="sng" algn="ctr">
                      <a:solidFill>
                        <a:srgbClr val="434D5E"/>
                      </a:solidFill>
                      <a:prstDash val="solid"/>
                      <a:round/>
                      <a:headEnd type="none" w="med" len="med"/>
                      <a:tailEnd type="none" w="med" len="med"/>
                    </a:lnT>
                    <a:lnB w="12700" cap="flat" cmpd="sng" algn="ctr">
                      <a:solidFill>
                        <a:srgbClr val="434D5E"/>
                      </a:solidFill>
                      <a:prstDash val="solid"/>
                      <a:round/>
                      <a:headEnd type="none" w="med" len="med"/>
                      <a:tailEnd type="none" w="med" len="med"/>
                    </a:lnB>
                  </a:tcPr>
                </a:tc>
                <a:tc>
                  <a:txBody>
                    <a:bodyPr/>
                    <a:lstStyle/>
                    <a:p>
                      <a:pPr indent="0" marL="0">
                        <a:lnSpc>
                          <a:spcPts val="1820"/>
                        </a:lnSpc>
                        <a:buNone/>
                      </a:pPr>
                      <a:r>
                        <a:rPr lang="en-US" sz="1300" dirty="0">
                          <a:solidFill>
                            <a:srgbClr val="F4EFE6"/>
                          </a:solidFill>
                          <a:latin typeface="Instrument Sans" pitchFamily="34" charset="0"/>
                          <a:ea typeface="Instrument Sans" pitchFamily="34" charset="-122"/>
                          <a:cs typeface="Instrument Sans" pitchFamily="34" charset="-120"/>
                        </a:rPr>
                        <a:t>Jackson Health loses $34.7M in FY 2027-28 if Amendment 3 passes, on top of the rent tax loss.</a:t>
                      </a:r>
                      <a:endParaRPr lang="en-US" sz="1300" dirty="0">
                        <a:latin typeface="Instrument Sans" charset="0"/>
                        <a:ea typeface="Instrument Sans" charset="0"/>
                        <a:cs typeface="Instrument Sans" charset="0"/>
                      </a:endParaRPr>
                    </a:p>
                  </a:txBody>
                  <a:tcPr marL="127000" marR="127000" marT="114300" marB="114300" anchor="t">
                    <a:lnL w="12700" cap="flat" cmpd="sng" algn="ctr">
                      <a:solidFill>
                        <a:srgbClr val="434D5E"/>
                      </a:solidFill>
                      <a:prstDash val="solid"/>
                      <a:round/>
                      <a:headEnd type="none" w="med" len="med"/>
                      <a:tailEnd type="none" w="med" len="med"/>
                    </a:lnL>
                    <a:lnR w="12700" cap="flat" cmpd="sng" algn="ctr">
                      <a:solidFill>
                        <a:srgbClr val="434D5E"/>
                      </a:solidFill>
                      <a:prstDash val="solid"/>
                      <a:round/>
                      <a:headEnd type="none" w="med" len="med"/>
                      <a:tailEnd type="none" w="med" len="med"/>
                    </a:lnR>
                    <a:lnT w="12700" cap="flat" cmpd="sng" algn="ctr">
                      <a:solidFill>
                        <a:srgbClr val="434D5E"/>
                      </a:solidFill>
                      <a:prstDash val="solid"/>
                      <a:round/>
                      <a:headEnd type="none" w="med" len="med"/>
                      <a:tailEnd type="none" w="med" len="med"/>
                    </a:lnT>
                    <a:lnB w="12700" cap="flat" cmpd="sng" algn="ctr">
                      <a:solidFill>
                        <a:srgbClr val="434D5E"/>
                      </a:solidFill>
                      <a:prstDash val="solid"/>
                      <a:round/>
                      <a:headEnd type="none" w="med" len="med"/>
                      <a:tailEnd type="none" w="med" len="med"/>
                    </a:lnB>
                  </a:tcPr>
                </a:tc>
              </a:tr>
              <a:tr h="472430">
                <a:tc>
                  <a:txBody>
                    <a:bodyPr/>
                    <a:lstStyle/>
                    <a:p>
                      <a:pPr indent="0" marL="0">
                        <a:lnSpc>
                          <a:spcPts val="1820"/>
                        </a:lnSpc>
                        <a:buNone/>
                      </a:pPr>
                      <a:r>
                        <a:rPr lang="en-US" sz="1300" dirty="0">
                          <a:solidFill>
                            <a:srgbClr val="F4EFE6"/>
                          </a:solidFill>
                          <a:latin typeface="Instrument Sans" pitchFamily="34" charset="0"/>
                          <a:ea typeface="Instrument Sans" pitchFamily="34" charset="-122"/>
                          <a:cs typeface="Instrument Sans" pitchFamily="34" charset="-120"/>
                        </a:rPr>
                        <a:t>Every member</a:t>
                      </a:r>
                      <a:endParaRPr lang="en-US" sz="1300" dirty="0">
                        <a:latin typeface="Instrument Sans" charset="0"/>
                        <a:ea typeface="Instrument Sans" charset="0"/>
                        <a:cs typeface="Instrument Sans" charset="0"/>
                      </a:endParaRPr>
                    </a:p>
                  </a:txBody>
                  <a:tcPr marL="127000" marR="127000" marT="114300" marB="114300" anchor="t">
                    <a:lnL w="12700" cap="flat" cmpd="sng" algn="ctr">
                      <a:solidFill>
                        <a:srgbClr val="434D5E"/>
                      </a:solidFill>
                      <a:prstDash val="solid"/>
                      <a:round/>
                      <a:headEnd type="none" w="med" len="med"/>
                      <a:tailEnd type="none" w="med" len="med"/>
                    </a:lnL>
                    <a:lnR w="12700" cap="flat" cmpd="sng" algn="ctr">
                      <a:solidFill>
                        <a:srgbClr val="434D5E"/>
                      </a:solidFill>
                      <a:prstDash val="solid"/>
                      <a:round/>
                      <a:headEnd type="none" w="med" len="med"/>
                      <a:tailEnd type="none" w="med" len="med"/>
                    </a:lnR>
                    <a:lnT w="12700" cap="flat" cmpd="sng" algn="ctr">
                      <a:solidFill>
                        <a:srgbClr val="434D5E"/>
                      </a:solidFill>
                      <a:prstDash val="solid"/>
                      <a:round/>
                      <a:headEnd type="none" w="med" len="med"/>
                      <a:tailEnd type="none" w="med" len="med"/>
                    </a:lnT>
                    <a:lnB w="12700" cap="flat" cmpd="sng" algn="ctr">
                      <a:solidFill>
                        <a:srgbClr val="434D5E"/>
                      </a:solidFill>
                      <a:prstDash val="solid"/>
                      <a:round/>
                      <a:headEnd type="none" w="med" len="med"/>
                      <a:tailEnd type="none" w="med" len="med"/>
                    </a:lnB>
                  </a:tcPr>
                </a:tc>
                <a:tc>
                  <a:txBody>
                    <a:bodyPr/>
                    <a:lstStyle/>
                    <a:p>
                      <a:pPr indent="0" marL="0">
                        <a:lnSpc>
                          <a:spcPts val="1820"/>
                        </a:lnSpc>
                        <a:buNone/>
                      </a:pPr>
                      <a:r>
                        <a:rPr lang="en-US" sz="1300" dirty="0">
                          <a:solidFill>
                            <a:srgbClr val="F4EFE6"/>
                          </a:solidFill>
                          <a:latin typeface="Instrument Sans" pitchFamily="34" charset="0"/>
                          <a:ea typeface="Instrument Sans" pitchFamily="34" charset="-122"/>
                          <a:cs typeface="Instrument Sans" pitchFamily="34" charset="-120"/>
                        </a:rPr>
                        <a:t>Water and sewer up 6%. A possible transit fare increase.</a:t>
                      </a:r>
                      <a:endParaRPr lang="en-US" sz="1300" dirty="0">
                        <a:latin typeface="Instrument Sans" charset="0"/>
                        <a:ea typeface="Instrument Sans" charset="0"/>
                        <a:cs typeface="Instrument Sans" charset="0"/>
                      </a:endParaRPr>
                    </a:p>
                  </a:txBody>
                  <a:tcPr marL="127000" marR="127000" marT="114300" marB="114300" anchor="t">
                    <a:lnL w="12700" cap="flat" cmpd="sng" algn="ctr">
                      <a:solidFill>
                        <a:srgbClr val="434D5E"/>
                      </a:solidFill>
                      <a:prstDash val="solid"/>
                      <a:round/>
                      <a:headEnd type="none" w="med" len="med"/>
                      <a:tailEnd type="none" w="med" len="med"/>
                    </a:lnL>
                    <a:lnR w="12700" cap="flat" cmpd="sng" algn="ctr">
                      <a:solidFill>
                        <a:srgbClr val="434D5E"/>
                      </a:solidFill>
                      <a:prstDash val="solid"/>
                      <a:round/>
                      <a:headEnd type="none" w="med" len="med"/>
                      <a:tailEnd type="none" w="med" len="med"/>
                    </a:lnR>
                    <a:lnT w="12700" cap="flat" cmpd="sng" algn="ctr">
                      <a:solidFill>
                        <a:srgbClr val="434D5E"/>
                      </a:solidFill>
                      <a:prstDash val="solid"/>
                      <a:round/>
                      <a:headEnd type="none" w="med" len="med"/>
                      <a:tailEnd type="none" w="med" len="med"/>
                    </a:lnT>
                    <a:lnB w="12700" cap="flat" cmpd="sng" algn="ctr">
                      <a:solidFill>
                        <a:srgbClr val="434D5E"/>
                      </a:solidFill>
                      <a:prstDash val="solid"/>
                      <a:round/>
                      <a:headEnd type="none" w="med" len="med"/>
                      <a:tailEnd type="none" w="med" len="med"/>
                    </a:lnB>
                  </a:tcPr>
                </a:tc>
              </a:tr>
            </a:tbl>
          </a:graphicData>
        </a:graphic>
      </p:graphicFrame>
      <p:sp>
        <p:nvSpPr>
          <p:cNvPr id="7" name="Text 4"/>
          <p:cNvSpPr/>
          <p:nvPr/>
        </p:nvSpPr>
        <p:spPr>
          <a:xfrm>
            <a:off x="812800" y="6238280"/>
            <a:ext cx="8502650" cy="238720"/>
          </a:xfrm>
          <a:prstGeom prst="rect">
            <a:avLst/>
          </a:prstGeom>
          <a:noFill/>
          <a:ln/>
        </p:spPr>
        <p:txBody>
          <a:bodyPr wrap="square" lIns="0" tIns="0" rIns="0" bIns="0" rtlCol="0" anchor="t">
            <a:normAutofit/>
          </a:bodyPr>
          <a:lstStyle/>
          <a:p>
            <a:pPr algn="l" indent="0" marL="0">
              <a:lnSpc>
                <a:spcPts val="1680"/>
              </a:lnSpc>
              <a:buNone/>
            </a:pPr>
            <a:r>
              <a:rPr lang="en-US" sz="1200" spc="100" kern="0" dirty="0">
                <a:solidFill>
                  <a:srgbClr val="96A7BE"/>
                </a:solidFill>
                <a:latin typeface="Geist Mono" pitchFamily="34" charset="0"/>
                <a:ea typeface="Geist Mono" pitchFamily="34" charset="-122"/>
                <a:cs typeface="Geist Mono" pitchFamily="34" charset="-120"/>
              </a:rPr>
              <a:t>STATURA · MIAMI-DADE FY 2026-27 BUDGET · STATUS AS OF SEPT 23, 2026</a:t>
            </a:r>
            <a:endParaRPr lang="en-US" sz="1200" dirty="0"/>
          </a:p>
        </p:txBody>
      </p:sp>
      <p:sp>
        <p:nvSpPr>
          <p:cNvPr id="8" name="Text 5"/>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96A7BE"/>
                </a:solidFill>
                <a:latin typeface="Geist Mono" pitchFamily="34" charset="0"/>
                <a:ea typeface="Geist Mono" pitchFamily="34" charset="-122"/>
                <a:cs typeface="Geist Mono" pitchFamily="34" charset="-120"/>
              </a:rPr>
              <a:t>14</a:t>
            </a:r>
            <a:endParaRPr lang="en-US" sz="12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C9A254"/>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spc="200" kern="0" dirty="0">
                <a:solidFill>
                  <a:srgbClr val="14233E"/>
                </a:solidFill>
                <a:latin typeface="Geist Mono" pitchFamily="34" charset="0"/>
                <a:ea typeface="Geist Mono" pitchFamily="34" charset="-122"/>
                <a:cs typeface="Geist Mono" pitchFamily="34" charset="-120"/>
              </a:rPr>
              <a:t>BOTTOM LINE</a:t>
            </a:r>
            <a:endParaRPr lang="en-US" sz="1200" dirty="0"/>
          </a:p>
        </p:txBody>
      </p:sp>
      <p:sp>
        <p:nvSpPr>
          <p:cNvPr id="3" name="Text 1"/>
          <p:cNvSpPr/>
          <p:nvPr/>
        </p:nvSpPr>
        <p:spPr>
          <a:xfrm>
            <a:off x="812800" y="1254720"/>
            <a:ext cx="10883392" cy="528290"/>
          </a:xfrm>
          <a:prstGeom prst="rect">
            <a:avLst/>
          </a:prstGeom>
          <a:noFill/>
          <a:ln/>
        </p:spPr>
        <p:txBody>
          <a:bodyPr wrap="square" lIns="0" tIns="0" rIns="0" bIns="0" rtlCol="0" anchor="t">
            <a:normAutofit/>
          </a:bodyPr>
          <a:lstStyle/>
          <a:p>
            <a:pPr algn="l" indent="0" marL="0">
              <a:lnSpc>
                <a:spcPts val="3960"/>
              </a:lnSpc>
              <a:buNone/>
            </a:pPr>
            <a:r>
              <a:rPr lang="en-US" sz="3600" dirty="0">
                <a:solidFill>
                  <a:srgbClr val="14233E"/>
                </a:solidFill>
                <a:latin typeface="Gloock" pitchFamily="34" charset="0"/>
                <a:ea typeface="Gloock" pitchFamily="34" charset="-122"/>
                <a:cs typeface="Gloock" pitchFamily="34" charset="-120"/>
              </a:rPr>
              <a:t>Four things for the Chamber to watch.</a:t>
            </a:r>
            <a:endParaRPr lang="en-US" sz="3600" dirty="0"/>
          </a:p>
        </p:txBody>
      </p:sp>
      <p:sp>
        <p:nvSpPr>
          <p:cNvPr id="4" name="Shape 2"/>
          <p:cNvSpPr/>
          <p:nvPr/>
        </p:nvSpPr>
        <p:spPr>
          <a:xfrm>
            <a:off x="812800" y="1992561"/>
            <a:ext cx="10566400" cy="0"/>
          </a:xfrm>
          <a:prstGeom prst="line">
            <a:avLst/>
          </a:prstGeom>
          <a:noFill/>
          <a:ln w="12700">
            <a:solidFill>
              <a:srgbClr val="14233E">
                <a:alpha val="35000"/>
              </a:srgbClr>
            </a:solidFill>
            <a:prstDash val="solid"/>
          </a:ln>
        </p:spPr>
      </p:sp>
      <p:sp>
        <p:nvSpPr>
          <p:cNvPr id="5" name="Text 3"/>
          <p:cNvSpPr/>
          <p:nvPr/>
        </p:nvSpPr>
        <p:spPr>
          <a:xfrm>
            <a:off x="812800" y="2125911"/>
            <a:ext cx="558800" cy="523230"/>
          </a:xfrm>
          <a:prstGeom prst="rect">
            <a:avLst/>
          </a:prstGeom>
          <a:noFill/>
          <a:ln/>
        </p:spPr>
        <p:txBody>
          <a:bodyPr wrap="square" lIns="0" tIns="0" rIns="0" bIns="0" rtlCol="0" anchor="t">
            <a:normAutofit/>
          </a:bodyPr>
          <a:lstStyle/>
          <a:p>
            <a:pPr algn="l" indent="0" marL="0">
              <a:lnSpc>
                <a:spcPts val="3920"/>
              </a:lnSpc>
              <a:buNone/>
            </a:pPr>
            <a:r>
              <a:rPr lang="en-US" sz="2800" dirty="0">
                <a:solidFill>
                  <a:srgbClr val="14233E"/>
                </a:solidFill>
                <a:latin typeface="Gloock" pitchFamily="34" charset="0"/>
                <a:ea typeface="Gloock" pitchFamily="34" charset="-122"/>
                <a:cs typeface="Gloock" pitchFamily="34" charset="-120"/>
              </a:rPr>
              <a:t>1</a:t>
            </a:r>
            <a:endParaRPr lang="en-US" sz="2800" dirty="0"/>
          </a:p>
        </p:txBody>
      </p:sp>
      <p:sp>
        <p:nvSpPr>
          <p:cNvPr id="6" name="Text 4"/>
          <p:cNvSpPr/>
          <p:nvPr/>
        </p:nvSpPr>
        <p:spPr>
          <a:xfrm>
            <a:off x="1524000" y="2297361"/>
            <a:ext cx="10150856" cy="299690"/>
          </a:xfrm>
          <a:prstGeom prst="rect">
            <a:avLst/>
          </a:prstGeom>
          <a:noFill/>
          <a:ln/>
        </p:spPr>
        <p:txBody>
          <a:bodyPr wrap="square" lIns="0" tIns="0" rIns="0" bIns="0" rtlCol="0" anchor="t">
            <a:normAutofit/>
          </a:bodyPr>
          <a:lstStyle/>
          <a:p>
            <a:pPr algn="l" indent="0" marL="0">
              <a:lnSpc>
                <a:spcPts val="2160"/>
              </a:lnSpc>
              <a:buNone/>
            </a:pPr>
            <a:r>
              <a:rPr lang="en-US" sz="1600" dirty="0">
                <a:solidFill>
                  <a:srgbClr val="14233E"/>
                </a:solidFill>
                <a:latin typeface="Instrument Sans" pitchFamily="34" charset="0"/>
                <a:ea typeface="Instrument Sans" pitchFamily="34" charset="-122"/>
                <a:cs typeface="Instrument Sans" pitchFamily="34" charset="-120"/>
              </a:rPr>
              <a:t>The fare vote this spring that decides late-night bus service.</a:t>
            </a:r>
            <a:endParaRPr lang="en-US" sz="1600" dirty="0"/>
          </a:p>
        </p:txBody>
      </p:sp>
      <p:sp>
        <p:nvSpPr>
          <p:cNvPr id="7" name="Shape 5"/>
          <p:cNvSpPr/>
          <p:nvPr/>
        </p:nvSpPr>
        <p:spPr>
          <a:xfrm>
            <a:off x="812800" y="2782491"/>
            <a:ext cx="10566400" cy="0"/>
          </a:xfrm>
          <a:prstGeom prst="line">
            <a:avLst/>
          </a:prstGeom>
          <a:noFill/>
          <a:ln w="12700">
            <a:solidFill>
              <a:srgbClr val="14233E">
                <a:alpha val="35000"/>
              </a:srgbClr>
            </a:solidFill>
            <a:prstDash val="solid"/>
          </a:ln>
        </p:spPr>
      </p:sp>
      <p:sp>
        <p:nvSpPr>
          <p:cNvPr id="8" name="Text 6"/>
          <p:cNvSpPr/>
          <p:nvPr/>
        </p:nvSpPr>
        <p:spPr>
          <a:xfrm>
            <a:off x="812800" y="2915841"/>
            <a:ext cx="558800" cy="523230"/>
          </a:xfrm>
          <a:prstGeom prst="rect">
            <a:avLst/>
          </a:prstGeom>
          <a:noFill/>
          <a:ln/>
        </p:spPr>
        <p:txBody>
          <a:bodyPr wrap="square" lIns="0" tIns="0" rIns="0" bIns="0" rtlCol="0" anchor="t">
            <a:normAutofit/>
          </a:bodyPr>
          <a:lstStyle/>
          <a:p>
            <a:pPr algn="l" indent="0" marL="0">
              <a:lnSpc>
                <a:spcPts val="3920"/>
              </a:lnSpc>
              <a:buNone/>
            </a:pPr>
            <a:r>
              <a:rPr lang="en-US" sz="2800" dirty="0">
                <a:solidFill>
                  <a:srgbClr val="14233E"/>
                </a:solidFill>
                <a:latin typeface="Gloock" pitchFamily="34" charset="0"/>
                <a:ea typeface="Gloock" pitchFamily="34" charset="-122"/>
                <a:cs typeface="Gloock" pitchFamily="34" charset="-120"/>
              </a:rPr>
              <a:t>2</a:t>
            </a:r>
            <a:endParaRPr lang="en-US" sz="2800" dirty="0"/>
          </a:p>
        </p:txBody>
      </p:sp>
      <p:sp>
        <p:nvSpPr>
          <p:cNvPr id="9" name="Text 7"/>
          <p:cNvSpPr/>
          <p:nvPr/>
        </p:nvSpPr>
        <p:spPr>
          <a:xfrm>
            <a:off x="1524000" y="3087291"/>
            <a:ext cx="10150856" cy="299690"/>
          </a:xfrm>
          <a:prstGeom prst="rect">
            <a:avLst/>
          </a:prstGeom>
          <a:noFill/>
          <a:ln/>
        </p:spPr>
        <p:txBody>
          <a:bodyPr wrap="square" lIns="0" tIns="0" rIns="0" bIns="0" rtlCol="0" anchor="t">
            <a:normAutofit/>
          </a:bodyPr>
          <a:lstStyle/>
          <a:p>
            <a:pPr algn="l" indent="0" marL="0">
              <a:lnSpc>
                <a:spcPts val="2160"/>
              </a:lnSpc>
              <a:buNone/>
            </a:pPr>
            <a:r>
              <a:rPr lang="en-US" sz="1600" dirty="0">
                <a:solidFill>
                  <a:srgbClr val="14233E"/>
                </a:solidFill>
                <a:latin typeface="Instrument Sans" pitchFamily="34" charset="0"/>
                <a:ea typeface="Instrument Sans" pitchFamily="34" charset="-122"/>
                <a:cs typeface="Instrument Sans" pitchFamily="34" charset="-120"/>
              </a:rPr>
              <a:t>Amendment 3 on November 3. Prepare member guidance for both outcomes.</a:t>
            </a:r>
            <a:endParaRPr lang="en-US" sz="1600" dirty="0"/>
          </a:p>
        </p:txBody>
      </p:sp>
      <p:sp>
        <p:nvSpPr>
          <p:cNvPr id="10" name="Shape 8"/>
          <p:cNvSpPr/>
          <p:nvPr/>
        </p:nvSpPr>
        <p:spPr>
          <a:xfrm>
            <a:off x="812800" y="3572421"/>
            <a:ext cx="10566400" cy="0"/>
          </a:xfrm>
          <a:prstGeom prst="line">
            <a:avLst/>
          </a:prstGeom>
          <a:noFill/>
          <a:ln w="12700">
            <a:solidFill>
              <a:srgbClr val="14233E">
                <a:alpha val="35000"/>
              </a:srgbClr>
            </a:solidFill>
            <a:prstDash val="solid"/>
          </a:ln>
        </p:spPr>
      </p:sp>
      <p:sp>
        <p:nvSpPr>
          <p:cNvPr id="11" name="Text 9"/>
          <p:cNvSpPr/>
          <p:nvPr/>
        </p:nvSpPr>
        <p:spPr>
          <a:xfrm>
            <a:off x="812800" y="3705771"/>
            <a:ext cx="558800" cy="523230"/>
          </a:xfrm>
          <a:prstGeom prst="rect">
            <a:avLst/>
          </a:prstGeom>
          <a:noFill/>
          <a:ln/>
        </p:spPr>
        <p:txBody>
          <a:bodyPr wrap="square" lIns="0" tIns="0" rIns="0" bIns="0" rtlCol="0" anchor="t">
            <a:normAutofit/>
          </a:bodyPr>
          <a:lstStyle/>
          <a:p>
            <a:pPr algn="l" indent="0" marL="0">
              <a:lnSpc>
                <a:spcPts val="3920"/>
              </a:lnSpc>
              <a:buNone/>
            </a:pPr>
            <a:r>
              <a:rPr lang="en-US" sz="2800" dirty="0">
                <a:solidFill>
                  <a:srgbClr val="14233E"/>
                </a:solidFill>
                <a:latin typeface="Gloock" pitchFamily="34" charset="0"/>
                <a:ea typeface="Gloock" pitchFamily="34" charset="-122"/>
                <a:cs typeface="Gloock" pitchFamily="34" charset="-120"/>
              </a:rPr>
              <a:t>3</a:t>
            </a:r>
            <a:endParaRPr lang="en-US" sz="2800" dirty="0"/>
          </a:p>
        </p:txBody>
      </p:sp>
      <p:sp>
        <p:nvSpPr>
          <p:cNvPr id="12" name="Text 10"/>
          <p:cNvSpPr/>
          <p:nvPr/>
        </p:nvSpPr>
        <p:spPr>
          <a:xfrm>
            <a:off x="1524000" y="3877221"/>
            <a:ext cx="10150856" cy="299690"/>
          </a:xfrm>
          <a:prstGeom prst="rect">
            <a:avLst/>
          </a:prstGeom>
          <a:noFill/>
          <a:ln/>
        </p:spPr>
        <p:txBody>
          <a:bodyPr wrap="square" lIns="0" tIns="0" rIns="0" bIns="0" rtlCol="0" anchor="t">
            <a:normAutofit/>
          </a:bodyPr>
          <a:lstStyle/>
          <a:p>
            <a:pPr algn="l" indent="0" marL="0">
              <a:lnSpc>
                <a:spcPts val="2160"/>
              </a:lnSpc>
              <a:buNone/>
            </a:pPr>
            <a:r>
              <a:rPr lang="en-US" sz="1600" dirty="0">
                <a:solidFill>
                  <a:srgbClr val="14233E"/>
                </a:solidFill>
                <a:latin typeface="Instrument Sans" pitchFamily="34" charset="0"/>
                <a:ea typeface="Instrument Sans" pitchFamily="34" charset="-122"/>
                <a:cs typeface="Instrument Sans" pitchFamily="34" charset="-120"/>
              </a:rPr>
              <a:t>A Sheriff appeal to the Governor and Cabinet, which could reopen the budget.</a:t>
            </a:r>
            <a:endParaRPr lang="en-US" sz="1600" dirty="0"/>
          </a:p>
        </p:txBody>
      </p:sp>
      <p:sp>
        <p:nvSpPr>
          <p:cNvPr id="13" name="Shape 11"/>
          <p:cNvSpPr/>
          <p:nvPr/>
        </p:nvSpPr>
        <p:spPr>
          <a:xfrm>
            <a:off x="812800" y="4362351"/>
            <a:ext cx="10566400" cy="0"/>
          </a:xfrm>
          <a:prstGeom prst="line">
            <a:avLst/>
          </a:prstGeom>
          <a:noFill/>
          <a:ln w="12700">
            <a:solidFill>
              <a:srgbClr val="14233E">
                <a:alpha val="35000"/>
              </a:srgbClr>
            </a:solidFill>
            <a:prstDash val="solid"/>
          </a:ln>
        </p:spPr>
      </p:sp>
      <p:sp>
        <p:nvSpPr>
          <p:cNvPr id="14" name="Text 12"/>
          <p:cNvSpPr/>
          <p:nvPr/>
        </p:nvSpPr>
        <p:spPr>
          <a:xfrm>
            <a:off x="812800" y="4495701"/>
            <a:ext cx="558800" cy="523230"/>
          </a:xfrm>
          <a:prstGeom prst="rect">
            <a:avLst/>
          </a:prstGeom>
          <a:noFill/>
          <a:ln/>
        </p:spPr>
        <p:txBody>
          <a:bodyPr wrap="square" lIns="0" tIns="0" rIns="0" bIns="0" rtlCol="0" anchor="t">
            <a:normAutofit/>
          </a:bodyPr>
          <a:lstStyle/>
          <a:p>
            <a:pPr algn="l" indent="0" marL="0">
              <a:lnSpc>
                <a:spcPts val="3920"/>
              </a:lnSpc>
              <a:buNone/>
            </a:pPr>
            <a:r>
              <a:rPr lang="en-US" sz="2800" dirty="0">
                <a:solidFill>
                  <a:srgbClr val="14233E"/>
                </a:solidFill>
                <a:latin typeface="Gloock" pitchFamily="34" charset="0"/>
                <a:ea typeface="Gloock" pitchFamily="34" charset="-122"/>
                <a:cs typeface="Gloock" pitchFamily="34" charset="-120"/>
              </a:rPr>
              <a:t>4</a:t>
            </a:r>
            <a:endParaRPr lang="en-US" sz="2800" dirty="0"/>
          </a:p>
        </p:txBody>
      </p:sp>
      <p:sp>
        <p:nvSpPr>
          <p:cNvPr id="15" name="Text 13"/>
          <p:cNvSpPr/>
          <p:nvPr/>
        </p:nvSpPr>
        <p:spPr>
          <a:xfrm>
            <a:off x="1524000" y="4667151"/>
            <a:ext cx="10150856" cy="299690"/>
          </a:xfrm>
          <a:prstGeom prst="rect">
            <a:avLst/>
          </a:prstGeom>
          <a:noFill/>
          <a:ln/>
        </p:spPr>
        <p:txBody>
          <a:bodyPr wrap="square" lIns="0" tIns="0" rIns="0" bIns="0" rtlCol="0" anchor="t">
            <a:normAutofit/>
          </a:bodyPr>
          <a:lstStyle/>
          <a:p>
            <a:pPr algn="l" indent="0" marL="0">
              <a:lnSpc>
                <a:spcPts val="2160"/>
              </a:lnSpc>
              <a:buNone/>
            </a:pPr>
            <a:r>
              <a:rPr lang="en-US" sz="1600" dirty="0">
                <a:solidFill>
                  <a:srgbClr val="14233E"/>
                </a:solidFill>
                <a:latin typeface="Instrument Sans" pitchFamily="34" charset="0"/>
                <a:ea typeface="Instrument Sans" pitchFamily="34" charset="-122"/>
                <a:cs typeface="Instrument Sans" pitchFamily="34" charset="-120"/>
              </a:rPr>
              <a:t>The FY 2027-28 forecast, which is out of balance before Amendment 3.</a:t>
            </a:r>
            <a:endParaRPr lang="en-US" sz="1600" dirty="0"/>
          </a:p>
        </p:txBody>
      </p:sp>
      <p:sp>
        <p:nvSpPr>
          <p:cNvPr id="16" name="Text 14"/>
          <p:cNvSpPr/>
          <p:nvPr/>
        </p:nvSpPr>
        <p:spPr>
          <a:xfrm>
            <a:off x="812800" y="6238280"/>
            <a:ext cx="8502650" cy="238720"/>
          </a:xfrm>
          <a:prstGeom prst="rect">
            <a:avLst/>
          </a:prstGeom>
          <a:noFill/>
          <a:ln/>
        </p:spPr>
        <p:txBody>
          <a:bodyPr wrap="square" lIns="0" tIns="0" rIns="0" bIns="0" rtlCol="0" anchor="t">
            <a:normAutofit/>
          </a:bodyPr>
          <a:lstStyle/>
          <a:p>
            <a:pPr algn="l" indent="0" marL="0">
              <a:lnSpc>
                <a:spcPts val="1680"/>
              </a:lnSpc>
              <a:buNone/>
            </a:pPr>
            <a:r>
              <a:rPr lang="en-US" sz="1200" spc="100" kern="0" dirty="0">
                <a:solidFill>
                  <a:srgbClr val="14233E"/>
                </a:solidFill>
                <a:latin typeface="Geist Mono" pitchFamily="34" charset="0"/>
                <a:ea typeface="Geist Mono" pitchFamily="34" charset="-122"/>
                <a:cs typeface="Geist Mono" pitchFamily="34" charset="-120"/>
              </a:rPr>
              <a:t>DRAFT FOR P.J. CAMPBELL'S REVIEW · THE CHAMBER SETS ITS OWN POSITIONS</a:t>
            </a:r>
            <a:endParaRPr lang="en-US" sz="1200" dirty="0"/>
          </a:p>
        </p:txBody>
      </p:sp>
      <p:sp>
        <p:nvSpPr>
          <p:cNvPr id="17" name="Text 15"/>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14233E"/>
                </a:solidFill>
                <a:latin typeface="Geist Mono" pitchFamily="34" charset="0"/>
                <a:ea typeface="Geist Mono" pitchFamily="34" charset="-122"/>
                <a:cs typeface="Geist Mono" pitchFamily="34" charset="-120"/>
              </a:rPr>
              <a:t>15</a:t>
            </a:r>
            <a:endParaRPr lang="en-US" sz="12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4EFE6"/>
        </a:solidFill>
      </p:bgPr>
    </p:bg>
    <p:spTree>
      <p:nvGrpSpPr>
        <p:cNvPr id="1" name=""/>
        <p:cNvGrpSpPr/>
        <p:nvPr/>
      </p:nvGrpSpPr>
      <p:grpSpPr>
        <a:xfrm>
          <a:off x="0" y="0"/>
          <a:ext cx="0" cy="0"/>
          <a:chOff x="0" y="0"/>
          <a:chExt cx="0" cy="0"/>
        </a:xfrm>
      </p:grpSpPr>
      <p:sp>
        <p:nvSpPr>
          <p:cNvPr id="2" name="Shape 0"/>
          <p:cNvSpPr/>
          <p:nvPr/>
        </p:nvSpPr>
        <p:spPr>
          <a:xfrm>
            <a:off x="812800" y="609600"/>
            <a:ext cx="609600" cy="25400"/>
          </a:xfrm>
          <a:prstGeom prst="rect">
            <a:avLst/>
          </a:prstGeom>
          <a:solidFill>
            <a:srgbClr val="C9A254"/>
          </a:solidFill>
          <a:ln/>
        </p:spPr>
      </p:sp>
      <p:sp>
        <p:nvSpPr>
          <p:cNvPr id="3" name="Text 1"/>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spc="200" kern="0" dirty="0">
                <a:solidFill>
                  <a:srgbClr val="14233E"/>
                </a:solidFill>
                <a:latin typeface="Geist Mono" pitchFamily="34" charset="0"/>
                <a:ea typeface="Geist Mono" pitchFamily="34" charset="-122"/>
                <a:cs typeface="Geist Mono" pitchFamily="34" charset="-120"/>
              </a:rPr>
              <a:t>SOURCES AND OPEN CHECKS</a:t>
            </a:r>
            <a:endParaRPr lang="en-US" sz="1200" dirty="0"/>
          </a:p>
        </p:txBody>
      </p:sp>
      <p:sp>
        <p:nvSpPr>
          <p:cNvPr id="4" name="Text 2"/>
          <p:cNvSpPr/>
          <p:nvPr/>
        </p:nvSpPr>
        <p:spPr>
          <a:xfrm>
            <a:off x="812800" y="1280120"/>
            <a:ext cx="5860288" cy="45204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1506C"/>
                </a:solidFill>
                <a:latin typeface="Instrument Sans" pitchFamily="34" charset="0"/>
                <a:ea typeface="Instrument Sans" pitchFamily="34" charset="-122"/>
                <a:cs typeface="Instrument Sans" pitchFamily="34" charset="-120"/>
              </a:rPr>
              <a:t>Miami-Dade OMB, FY 2026-27 Budget-in-Brief, Executive Summary, Appendices C, D, E, X, Y, and department narratives (July 2026)</a:t>
            </a:r>
            <a:endParaRPr lang="en-US" sz="1200" dirty="0"/>
          </a:p>
        </p:txBody>
      </p:sp>
      <p:sp>
        <p:nvSpPr>
          <p:cNvPr id="5" name="Text 3"/>
          <p:cNvSpPr/>
          <p:nvPr/>
        </p:nvSpPr>
        <p:spPr>
          <a:xfrm>
            <a:off x="812800" y="1808361"/>
            <a:ext cx="5860288"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1506C"/>
                </a:solidFill>
                <a:latin typeface="Instrument Sans" pitchFamily="34" charset="0"/>
                <a:ea typeface="Instrument Sans" pitchFamily="34" charset="-122"/>
                <a:cs typeface="Instrument Sans" pitchFamily="34" charset="-120"/>
              </a:rPr>
              <a:t>Local10 (Sept 17-18, 2026) · WLRN (Sept 18, 2026) · Miami Herald (Sept 18, 2026)</a:t>
            </a:r>
            <a:endParaRPr lang="en-US" sz="1200" dirty="0"/>
          </a:p>
        </p:txBody>
      </p:sp>
      <p:sp>
        <p:nvSpPr>
          <p:cNvPr id="6" name="Text 4"/>
          <p:cNvSpPr/>
          <p:nvPr/>
        </p:nvSpPr>
        <p:spPr>
          <a:xfrm>
            <a:off x="812800" y="2123281"/>
            <a:ext cx="5860288"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1506C"/>
                </a:solidFill>
                <a:latin typeface="Instrument Sans" pitchFamily="34" charset="0"/>
                <a:ea typeface="Instrument Sans" pitchFamily="34" charset="-122"/>
                <a:cs typeface="Instrument Sans" pitchFamily="34" charset="-120"/>
              </a:rPr>
              <a:t>Miami Times (July 21, 2026) · South Shore Journal (Sept 2026)</a:t>
            </a:r>
            <a:endParaRPr lang="en-US" sz="1200" dirty="0"/>
          </a:p>
        </p:txBody>
      </p:sp>
      <p:sp>
        <p:nvSpPr>
          <p:cNvPr id="7" name="Text 5"/>
          <p:cNvSpPr/>
          <p:nvPr/>
        </p:nvSpPr>
        <p:spPr>
          <a:xfrm>
            <a:off x="812800" y="2438202"/>
            <a:ext cx="5860288"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1506C"/>
                </a:solidFill>
                <a:latin typeface="Instrument Sans" pitchFamily="34" charset="0"/>
                <a:ea typeface="Instrument Sans" pitchFamily="34" charset="-122"/>
                <a:cs typeface="Instrument Sans" pitchFamily="34" charset="-120"/>
              </a:rPr>
              <a:t>Florida CFO press release (June 11, 2026) · Florida Policy Institute (July 21, 2026)</a:t>
            </a:r>
            <a:endParaRPr lang="en-US" sz="1200" dirty="0"/>
          </a:p>
        </p:txBody>
      </p:sp>
      <p:sp>
        <p:nvSpPr>
          <p:cNvPr id="8" name="Text 6"/>
          <p:cNvSpPr/>
          <p:nvPr/>
        </p:nvSpPr>
        <p:spPr>
          <a:xfrm>
            <a:off x="812800" y="2753122"/>
            <a:ext cx="5860288" cy="45204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1506C"/>
                </a:solidFill>
                <a:latin typeface="Instrument Sans" pitchFamily="34" charset="0"/>
                <a:ea typeface="Instrument Sans" pitchFamily="34" charset="-122"/>
                <a:cs typeface="Instrument Sans" pitchFamily="34" charset="-120"/>
              </a:rPr>
              <a:t>miamichamber.com: 2026 legislative platform, Amendment 3 town halls, Legislative Brief (Oct 1, 2025)</a:t>
            </a:r>
            <a:endParaRPr lang="en-US" sz="1200" dirty="0"/>
          </a:p>
        </p:txBody>
      </p:sp>
      <p:sp>
        <p:nvSpPr>
          <p:cNvPr id="9" name="Shape 7"/>
          <p:cNvSpPr/>
          <p:nvPr/>
        </p:nvSpPr>
        <p:spPr>
          <a:xfrm>
            <a:off x="6858000" y="1280120"/>
            <a:ext cx="4521200" cy="2264172"/>
          </a:xfrm>
          <a:prstGeom prst="rect">
            <a:avLst/>
          </a:prstGeom>
          <a:solidFill>
            <a:srgbClr val="FBF8F2"/>
          </a:solidFill>
          <a:ln/>
        </p:spPr>
      </p:sp>
      <p:sp>
        <p:nvSpPr>
          <p:cNvPr id="10" name="Shape 8"/>
          <p:cNvSpPr/>
          <p:nvPr/>
        </p:nvSpPr>
        <p:spPr>
          <a:xfrm>
            <a:off x="6858000" y="1289645"/>
            <a:ext cx="4521200" cy="0"/>
          </a:xfrm>
          <a:prstGeom prst="line">
            <a:avLst/>
          </a:prstGeom>
          <a:noFill/>
          <a:ln w="19050">
            <a:solidFill>
              <a:srgbClr val="C9A254"/>
            </a:solidFill>
            <a:prstDash val="solid"/>
          </a:ln>
        </p:spPr>
      </p:sp>
      <p:sp>
        <p:nvSpPr>
          <p:cNvPr id="11" name="Text 9"/>
          <p:cNvSpPr/>
          <p:nvPr/>
        </p:nvSpPr>
        <p:spPr>
          <a:xfrm>
            <a:off x="7086600" y="1527770"/>
            <a:ext cx="4185920" cy="238720"/>
          </a:xfrm>
          <a:prstGeom prst="rect">
            <a:avLst/>
          </a:prstGeom>
          <a:noFill/>
          <a:ln/>
        </p:spPr>
        <p:txBody>
          <a:bodyPr wrap="square" lIns="0" tIns="0" rIns="0" bIns="0" rtlCol="0" anchor="t">
            <a:normAutofit/>
          </a:bodyPr>
          <a:lstStyle/>
          <a:p>
            <a:pPr algn="l" indent="0" marL="0">
              <a:lnSpc>
                <a:spcPts val="1680"/>
              </a:lnSpc>
              <a:buNone/>
            </a:pPr>
            <a:r>
              <a:rPr lang="en-US" sz="1200" spc="150" kern="0" dirty="0">
                <a:solidFill>
                  <a:srgbClr val="14233E"/>
                </a:solidFill>
                <a:latin typeface="Geist Mono" pitchFamily="34" charset="0"/>
                <a:ea typeface="Geist Mono" pitchFamily="34" charset="-122"/>
                <a:cs typeface="Geist Mono" pitchFamily="34" charset="-120"/>
              </a:rPr>
              <a:t>CHECK BEFORE QUOTING</a:t>
            </a:r>
            <a:endParaRPr lang="en-US" sz="1200" dirty="0"/>
          </a:p>
        </p:txBody>
      </p:sp>
      <p:sp>
        <p:nvSpPr>
          <p:cNvPr id="12" name="Text 10"/>
          <p:cNvSpPr/>
          <p:nvPr/>
        </p:nvSpPr>
        <p:spPr>
          <a:xfrm>
            <a:off x="7086600" y="1842691"/>
            <a:ext cx="418592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14233E"/>
                </a:solidFill>
                <a:latin typeface="Instrument Sans" pitchFamily="34" charset="0"/>
                <a:ea typeface="Instrument Sans" pitchFamily="34" charset="-122"/>
                <a:cs typeface="Instrument Sans" pitchFamily="34" charset="-120"/>
              </a:rPr>
              <a:t>Final vote on the 6% water and sewer rate</a:t>
            </a:r>
            <a:endParaRPr lang="en-US" sz="1200" dirty="0"/>
          </a:p>
        </p:txBody>
      </p:sp>
      <p:sp>
        <p:nvSpPr>
          <p:cNvPr id="13" name="Text 11"/>
          <p:cNvSpPr/>
          <p:nvPr/>
        </p:nvSpPr>
        <p:spPr>
          <a:xfrm>
            <a:off x="7086600" y="2157611"/>
            <a:ext cx="418592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14233E"/>
                </a:solidFill>
                <a:latin typeface="Instrument Sans" pitchFamily="34" charset="0"/>
                <a:ea typeface="Instrument Sans" pitchFamily="34" charset="-122"/>
                <a:cs typeface="Instrument Sans" pitchFamily="34" charset="-120"/>
              </a:rPr>
              <a:t>Sheriff increase: $63M (county) or $66-67M (press)</a:t>
            </a:r>
            <a:endParaRPr lang="en-US" sz="1200" dirty="0"/>
          </a:p>
        </p:txBody>
      </p:sp>
      <p:sp>
        <p:nvSpPr>
          <p:cNvPr id="14" name="Text 12"/>
          <p:cNvSpPr/>
          <p:nvPr/>
        </p:nvSpPr>
        <p:spPr>
          <a:xfrm>
            <a:off x="7086600" y="2472531"/>
            <a:ext cx="418592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14233E"/>
                </a:solidFill>
                <a:latin typeface="Instrument Sans" pitchFamily="34" charset="0"/>
                <a:ea typeface="Instrument Sans" pitchFamily="34" charset="-122"/>
                <a:cs typeface="Instrument Sans" pitchFamily="34" charset="-120"/>
              </a:rPr>
              <a:t>Land conservation amount (outlets differ)</a:t>
            </a:r>
            <a:endParaRPr lang="en-US" sz="1200" dirty="0"/>
          </a:p>
        </p:txBody>
      </p:sp>
      <p:sp>
        <p:nvSpPr>
          <p:cNvPr id="15" name="Text 13"/>
          <p:cNvSpPr/>
          <p:nvPr/>
        </p:nvSpPr>
        <p:spPr>
          <a:xfrm>
            <a:off x="7086600" y="2787452"/>
            <a:ext cx="418592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14233E"/>
                </a:solidFill>
                <a:latin typeface="Instrument Sans" pitchFamily="34" charset="0"/>
                <a:ea typeface="Instrument Sans" pitchFamily="34" charset="-122"/>
                <a:cs typeface="Instrument Sans" pitchFamily="34" charset="-120"/>
              </a:rPr>
              <a:t>HB 705 (2026), cited only by the county</a:t>
            </a:r>
            <a:endParaRPr lang="en-US" sz="1200" dirty="0"/>
          </a:p>
        </p:txBody>
      </p:sp>
      <p:sp>
        <p:nvSpPr>
          <p:cNvPr id="16" name="Text 14"/>
          <p:cNvSpPr/>
          <p:nvPr/>
        </p:nvSpPr>
        <p:spPr>
          <a:xfrm>
            <a:off x="7086600" y="3102372"/>
            <a:ext cx="418592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14233E"/>
                </a:solidFill>
                <a:latin typeface="Instrument Sans" pitchFamily="34" charset="0"/>
                <a:ea typeface="Instrument Sans" pitchFamily="34" charset="-122"/>
                <a:cs typeface="Instrument Sans" pitchFamily="34" charset="-120"/>
              </a:rPr>
              <a:t>Prior-year total budget (sources differ)</a:t>
            </a:r>
            <a:endParaRPr lang="en-US" sz="1200" dirty="0"/>
          </a:p>
        </p:txBody>
      </p:sp>
      <p:sp>
        <p:nvSpPr>
          <p:cNvPr id="17" name="Text 15"/>
          <p:cNvSpPr/>
          <p:nvPr/>
        </p:nvSpPr>
        <p:spPr>
          <a:xfrm>
            <a:off x="812800" y="6238280"/>
            <a:ext cx="8502650" cy="238720"/>
          </a:xfrm>
          <a:prstGeom prst="rect">
            <a:avLst/>
          </a:prstGeom>
          <a:noFill/>
          <a:ln/>
        </p:spPr>
        <p:txBody>
          <a:bodyPr wrap="square" lIns="0" tIns="0" rIns="0" bIns="0" rtlCol="0" anchor="t">
            <a:normAutofit/>
          </a:bodyPr>
          <a:lstStyle/>
          <a:p>
            <a:pPr algn="l" indent="0" marL="0">
              <a:lnSpc>
                <a:spcPts val="1680"/>
              </a:lnSpc>
              <a:buNone/>
            </a:pPr>
            <a:r>
              <a:rPr lang="en-US" sz="1200" spc="100" kern="0" dirty="0">
                <a:solidFill>
                  <a:srgbClr val="5E6B80"/>
                </a:solidFill>
                <a:latin typeface="Geist Mono" pitchFamily="34" charset="0"/>
                <a:ea typeface="Geist Mono" pitchFamily="34" charset="-122"/>
                <a:cs typeface="Geist Mono" pitchFamily="34" charset="-120"/>
              </a:rPr>
              <a:t>STATURA · MIAMI-DADE FY 2026-27 BUDGET · STATUS AS OF SEPT 23, 2026</a:t>
            </a:r>
            <a:endParaRPr lang="en-US" sz="1200" dirty="0"/>
          </a:p>
        </p:txBody>
      </p:sp>
      <p:sp>
        <p:nvSpPr>
          <p:cNvPr id="18" name="Text 16"/>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E6B80"/>
                </a:solidFill>
                <a:latin typeface="Geist Mono" pitchFamily="34" charset="0"/>
                <a:ea typeface="Geist Mono" pitchFamily="34" charset="-122"/>
                <a:cs typeface="Geist Mono" pitchFamily="34" charset="-120"/>
              </a:rPr>
              <a:t>16</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Miami-Dade FY 2026-27 Budget Brief</dc:title>
  <dc:subject>PptxGenJS Presentation</dc:subject>
  <dc:creator>PptxGenJS</dc:creator>
  <cp:lastModifiedBy>PptxGenJS</cp:lastModifiedBy>
  <cp:revision>1</cp:revision>
  <dcterms:created xsi:type="dcterms:W3CDTF">2026-09-28T19:06:22Z</dcterms:created>
  <dcterms:modified xsi:type="dcterms:W3CDTF">2026-09-28T19:06:22Z</dcterms:modified>
</cp:coreProperties>
</file>