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89" r:id="rId1"/>
  </p:sldMasterIdLst>
  <p:notesMasterIdLst>
    <p:notesMasterId r:id="rId13"/>
  </p:notesMasterIdLst>
  <p:sldIdLst>
    <p:sldId id="535" r:id="rId2"/>
    <p:sldId id="537" r:id="rId3"/>
    <p:sldId id="562" r:id="rId4"/>
    <p:sldId id="570" r:id="rId5"/>
    <p:sldId id="556" r:id="rId6"/>
    <p:sldId id="553" r:id="rId7"/>
    <p:sldId id="549" r:id="rId8"/>
    <p:sldId id="560" r:id="rId9"/>
    <p:sldId id="561" r:id="rId10"/>
    <p:sldId id="571" r:id="rId11"/>
    <p:sldId id="568" r:id="rId12"/>
  </p:sldIdLst>
  <p:sldSz cx="9144000" cy="6858000" type="screen4x3"/>
  <p:notesSz cx="7077075" cy="93932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06" autoAdjust="0"/>
    <p:restoredTop sz="94660"/>
  </p:normalViewPr>
  <p:slideViewPr>
    <p:cSldViewPr>
      <p:cViewPr varScale="1">
        <p:scale>
          <a:sx n="64" d="100"/>
          <a:sy n="64" d="100"/>
        </p:scale>
        <p:origin x="132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BBD799C-026D-4E39-83B4-E37E4A3D51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3B47A4-0B78-4CCC-953F-C9605E67377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4110" tIns="47055" rIns="94110" bIns="4705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8E69B4-1306-4095-9BBB-3553DE1B436B}" type="datetimeFigureOut">
              <a:rPr lang="en-US"/>
              <a:pPr>
                <a:defRPr/>
              </a:pPr>
              <a:t>8/14/2018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EC8F34FD-A02D-4190-8A24-B246A0D2B6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4850"/>
            <a:ext cx="4695825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10" tIns="47055" rIns="94110" bIns="47055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B9BC47F-AC96-49D6-B707-680D058AF4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08025" y="4462463"/>
            <a:ext cx="5661025" cy="4225925"/>
          </a:xfrm>
          <a:prstGeom prst="rect">
            <a:avLst/>
          </a:prstGeom>
        </p:spPr>
        <p:txBody>
          <a:bodyPr vert="horz" lIns="94110" tIns="47055" rIns="94110" bIns="47055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41423-A2C6-4FC4-B286-98BC2BD65A4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921750"/>
            <a:ext cx="3067050" cy="469900"/>
          </a:xfrm>
          <a:prstGeom prst="rect">
            <a:avLst/>
          </a:prstGeom>
        </p:spPr>
        <p:txBody>
          <a:bodyPr vert="horz" lIns="94110" tIns="47055" rIns="94110" bIns="4705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702095-863B-489F-BD9A-2A46CC3C80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008438" y="8921750"/>
            <a:ext cx="3067050" cy="469900"/>
          </a:xfrm>
          <a:prstGeom prst="rect">
            <a:avLst/>
          </a:prstGeom>
        </p:spPr>
        <p:txBody>
          <a:bodyPr vert="horz" wrap="square" lIns="94110" tIns="47055" rIns="94110" bIns="47055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BB1E7756-C530-4FF2-A4F8-8935C9488B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A99E92E8-E661-41C1-8431-A0EF9C6A5B6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>
            <a:extLst>
              <a:ext uri="{FF2B5EF4-FFF2-40B4-BE49-F238E27FC236}">
                <a16:creationId xmlns:a16="http://schemas.microsoft.com/office/drawing/2014/main" id="{AA6ABEA7-2A42-4645-9CD4-3D514EE4C4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6C6A46A6-5A11-4BA0-B489-85A86D857A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E1AE346-EF07-4283-89B3-3C8B89A70E73}" type="slidenum">
              <a:rPr lang="en-US" altLang="en-US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D68C385F-74C8-4F77-AF76-2E2003C9B7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7DFFA4F-A346-471D-B55F-F2BE73D281B1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B879690-26F7-42B8-A7A6-E8308D4E9BF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13086227-CEEF-498D-AC38-7253D55611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>
            <a:extLst>
              <a:ext uri="{FF2B5EF4-FFF2-40B4-BE49-F238E27FC236}">
                <a16:creationId xmlns:a16="http://schemas.microsoft.com/office/drawing/2014/main" id="{D132421C-285E-4522-9A6E-DA631E3F222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>
            <a:extLst>
              <a:ext uri="{FF2B5EF4-FFF2-40B4-BE49-F238E27FC236}">
                <a16:creationId xmlns:a16="http://schemas.microsoft.com/office/drawing/2014/main" id="{D818FE52-320C-4999-88A4-D6CF2A539D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13D44-F17B-40C2-975D-A4D6F08093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80674CF-EEA6-4BA1-B47B-4AE765583518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>
            <a:extLst>
              <a:ext uri="{FF2B5EF4-FFF2-40B4-BE49-F238E27FC236}">
                <a16:creationId xmlns:a16="http://schemas.microsoft.com/office/drawing/2014/main" id="{C98167F6-2E0C-4CF7-8B74-1B8B927A3B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>
            <a:extLst>
              <a:ext uri="{FF2B5EF4-FFF2-40B4-BE49-F238E27FC236}">
                <a16:creationId xmlns:a16="http://schemas.microsoft.com/office/drawing/2014/main" id="{090FB7A5-4B7E-48A1-8A6A-BC3712F898F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9092" name="Slide Number Placeholder 3">
            <a:extLst>
              <a:ext uri="{FF2B5EF4-FFF2-40B4-BE49-F238E27FC236}">
                <a16:creationId xmlns:a16="http://schemas.microsoft.com/office/drawing/2014/main" id="{3DAC8F80-787E-40E9-ADA3-02A5719904E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8DC809F-60C0-4DAB-B637-DD46788A95F0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30FB6FE4-41AE-4D9E-A18F-62C262BBB7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9B3E654B-78FD-41AD-B5CA-AA4DDCCFAF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164" name="Slide Number Placeholder 3">
            <a:extLst>
              <a:ext uri="{FF2B5EF4-FFF2-40B4-BE49-F238E27FC236}">
                <a16:creationId xmlns:a16="http://schemas.microsoft.com/office/drawing/2014/main" id="{F9B3ABE1-FFD6-49FA-84D1-A910E5CC3C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8A61A2-AF93-45A2-BB30-F4438997864B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>
            <a:extLst>
              <a:ext uri="{FF2B5EF4-FFF2-40B4-BE49-F238E27FC236}">
                <a16:creationId xmlns:a16="http://schemas.microsoft.com/office/drawing/2014/main" id="{0CE60973-9737-4FDD-98D9-19EB3604641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Notes Placeholder 2">
            <a:extLst>
              <a:ext uri="{FF2B5EF4-FFF2-40B4-BE49-F238E27FC236}">
                <a16:creationId xmlns:a16="http://schemas.microsoft.com/office/drawing/2014/main" id="{539C0A4E-AF2B-461A-9810-8F51473E4E6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0DC85-D492-433F-8D43-9AE55EDBB5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2D12FF0-81C0-4A02-8C81-20A50FCEA841}" type="slidenum">
              <a:rPr lang="en-US" altLang="en-US">
                <a:latin typeface="Calibri" panose="020F0502020204030204" pitchFamily="34" charset="0"/>
              </a:rPr>
              <a:pPr eaLnBrk="1" hangingPunct="1"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>
            <a:extLst>
              <a:ext uri="{FF2B5EF4-FFF2-40B4-BE49-F238E27FC236}">
                <a16:creationId xmlns:a16="http://schemas.microsoft.com/office/drawing/2014/main" id="{644E38BB-A1CE-42CD-AC0D-5B297D7D598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>
            <a:extLst>
              <a:ext uri="{FF2B5EF4-FFF2-40B4-BE49-F238E27FC236}">
                <a16:creationId xmlns:a16="http://schemas.microsoft.com/office/drawing/2014/main" id="{38E8C2D6-C75D-4507-B4DD-B956AA5189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0C3677-F795-4CEE-B00A-ED6406345AA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B716CE7-6C59-493A-9EFC-5D60D8399FFC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>
            <a:extLst>
              <a:ext uri="{FF2B5EF4-FFF2-40B4-BE49-F238E27FC236}">
                <a16:creationId xmlns:a16="http://schemas.microsoft.com/office/drawing/2014/main" id="{30FB6FE4-41AE-4D9E-A18F-62C262BBB7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>
            <a:extLst>
              <a:ext uri="{FF2B5EF4-FFF2-40B4-BE49-F238E27FC236}">
                <a16:creationId xmlns:a16="http://schemas.microsoft.com/office/drawing/2014/main" id="{9B3E654B-78FD-41AD-B5CA-AA4DDCCFAF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92164" name="Slide Number Placeholder 3">
            <a:extLst>
              <a:ext uri="{FF2B5EF4-FFF2-40B4-BE49-F238E27FC236}">
                <a16:creationId xmlns:a16="http://schemas.microsoft.com/office/drawing/2014/main" id="{F9B3ABE1-FFD6-49FA-84D1-A910E5CC3C9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B8A61A2-AF93-45A2-BB30-F4438997864B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991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0C54F894-03D9-4F46-9D09-FACAD769763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68249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A8A40-BF64-4F54-8292-DBC755A57E0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719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4B7B4-0E94-49B2-8E48-51F0ED27F39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844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3A38-28DE-4637-BD3B-267BE753169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498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44496-2482-4904-858A-EB1F59247079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8671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2167E-AAB5-4DF5-A1E8-0B9C931800C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836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00854-6BFC-4AD6-914B-00DAF5BADD3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534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9C7F6-6DE9-4F74-B39C-19A2CD87D05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540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A547-1AC3-46F6-950C-023EB7806A3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558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CF4B7-4486-46C3-A438-585BCE4CA5B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6499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DE7E7-5ED1-4389-91F9-C58D4E4238B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691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2200854-6BFC-4AD6-914B-00DAF5BADD3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68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0" r:id="rId1"/>
    <p:sldLayoutId id="2147484491" r:id="rId2"/>
    <p:sldLayoutId id="2147484492" r:id="rId3"/>
    <p:sldLayoutId id="2147484493" r:id="rId4"/>
    <p:sldLayoutId id="2147484494" r:id="rId5"/>
    <p:sldLayoutId id="2147484495" r:id="rId6"/>
    <p:sldLayoutId id="2147484496" r:id="rId7"/>
    <p:sldLayoutId id="2147484497" r:id="rId8"/>
    <p:sldLayoutId id="2147484498" r:id="rId9"/>
    <p:sldLayoutId id="2147484499" r:id="rId10"/>
    <p:sldLayoutId id="2147484500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EE981BAD-8B77-436B-849C-F8FC03C4A1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5501" y="1111086"/>
            <a:ext cx="7508874" cy="2623885"/>
          </a:xfrm>
        </p:spPr>
        <p:txBody>
          <a:bodyPr anchor="ctr">
            <a:normAutofit fontScale="90000"/>
          </a:bodyPr>
          <a:lstStyle/>
          <a:p>
            <a:pPr algn="l" eaLnBrk="1" hangingPunct="1">
              <a:lnSpc>
                <a:spcPct val="90000"/>
              </a:lnSpc>
            </a:pPr>
            <a:r>
              <a:rPr lang="en-US" altLang="en-US" sz="4400" b="1" dirty="0">
                <a:solidFill>
                  <a:srgbClr val="FFFFFF"/>
                </a:solidFill>
              </a:rPr>
              <a:t>Finance and Risk </a:t>
            </a:r>
            <a:br>
              <a:rPr lang="en-US" altLang="en-US" sz="4400" b="1" dirty="0">
                <a:solidFill>
                  <a:srgbClr val="FFFFFF"/>
                </a:solidFill>
              </a:rPr>
            </a:br>
            <a:r>
              <a:rPr lang="en-US" altLang="en-US" sz="4400" b="1" dirty="0">
                <a:solidFill>
                  <a:srgbClr val="FFFFFF"/>
                </a:solidFill>
              </a:rPr>
              <a:t>Public-Private Partnerships</a:t>
            </a:r>
            <a:br>
              <a:rPr lang="en-US" altLang="en-US" dirty="0">
                <a:solidFill>
                  <a:srgbClr val="FFFFFF"/>
                </a:solidFill>
              </a:rPr>
            </a:b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F9F4A4-FB33-4E9B-B16B-73CEA770D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9625" y="4843002"/>
            <a:ext cx="4075109" cy="1234345"/>
          </a:xfrm>
        </p:spPr>
        <p:txBody>
          <a:bodyPr rtlCol="0" anchor="ctr">
            <a:normAutofit lnSpcReduction="1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endParaRPr lang="en-US" sz="2000" b="1" dirty="0">
              <a:solidFill>
                <a:srgbClr val="1B1B1B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endParaRPr lang="en-US" sz="2000" dirty="0">
              <a:solidFill>
                <a:srgbClr val="1B1B1B"/>
              </a:solidFill>
            </a:endParaRPr>
          </a:p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2000" dirty="0">
                <a:solidFill>
                  <a:schemeClr val="tx1"/>
                </a:solidFill>
              </a:rPr>
              <a:t>Lowell Clary, President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DC3A51E-E150-4A47-92AA-B19E7F4CC20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6646" b="-3"/>
          <a:stretch/>
        </p:blipFill>
        <p:spPr>
          <a:xfrm>
            <a:off x="5608634" y="5137098"/>
            <a:ext cx="1249365" cy="65485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F5EB58D-2E71-4EB5-A304-9C4DB74CD8F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5501" y="4557606"/>
            <a:ext cx="2451099" cy="123434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600E102-2EE8-452E-B660-DCB5F16BE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760"/>
            <a:ext cx="7606284" cy="100584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P3 “Cheaper” or “Better” 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A29DD7EA-ABFE-452B-A70B-6B698002D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b="1" dirty="0"/>
              <a:t>What are your project goals?</a:t>
            </a:r>
          </a:p>
          <a:p>
            <a:r>
              <a:rPr lang="en-US" altLang="en-US" sz="2400" dirty="0"/>
              <a:t>Cost of capital – No, due to public tax exempt bonds</a:t>
            </a:r>
          </a:p>
          <a:p>
            <a:r>
              <a:rPr lang="en-US" altLang="en-US" sz="2400" dirty="0"/>
              <a:t>Reduce Project costs – Depends on the proposals</a:t>
            </a:r>
          </a:p>
          <a:p>
            <a:r>
              <a:rPr lang="en-US" altLang="en-US" sz="2400" dirty="0"/>
              <a:t>Shift key Risks- Yes, if risk allocation is well done</a:t>
            </a:r>
          </a:p>
          <a:p>
            <a:pPr lvl="1"/>
            <a:r>
              <a:rPr lang="en-US" altLang="en-US" sz="2200" dirty="0"/>
              <a:t>Design and Construction – cost and schedule certainty</a:t>
            </a:r>
          </a:p>
          <a:p>
            <a:pPr lvl="1"/>
            <a:r>
              <a:rPr lang="en-US" altLang="en-US" sz="2200" dirty="0"/>
              <a:t>Operations and Maintenance:</a:t>
            </a:r>
          </a:p>
          <a:p>
            <a:pPr lvl="2"/>
            <a:r>
              <a:rPr lang="en-US" altLang="en-US" sz="2000" dirty="0"/>
              <a:t>Performance Driven</a:t>
            </a:r>
          </a:p>
          <a:p>
            <a:pPr lvl="2"/>
            <a:r>
              <a:rPr lang="en-US" altLang="en-US" sz="2000" dirty="0"/>
              <a:t>Cost certainty</a:t>
            </a:r>
          </a:p>
          <a:p>
            <a:pPr lvl="2"/>
            <a:r>
              <a:rPr lang="en-US" altLang="en-US" sz="2000" dirty="0"/>
              <a:t>Proper State of Good Repair</a:t>
            </a:r>
          </a:p>
          <a:p>
            <a:r>
              <a:rPr lang="en-US" altLang="en-US" sz="2400" dirty="0"/>
              <a:t>Expertise/Innovation – Yes, if incentivized well</a:t>
            </a:r>
          </a:p>
          <a:p>
            <a:pPr lvl="1"/>
            <a:endParaRPr lang="en-US" alt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F9371-6070-4265-8207-2F0504CCB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7CE6B5-F2B5-4F2A-828B-C5D881899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</p:spTree>
    <p:extLst>
      <p:ext uri="{BB962C8B-B14F-4D97-AF65-F5344CB8AC3E}">
        <p14:creationId xmlns:p14="http://schemas.microsoft.com/office/powerpoint/2010/main" val="3041909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FE886EA0-183A-4F43-ABD8-BB2E4E39F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2"/>
                </a:solidFill>
              </a:rPr>
              <a:t>Questions</a:t>
            </a:r>
          </a:p>
        </p:txBody>
      </p:sp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8C51F492-294B-4E84-9040-4FB93F3E5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7848600" cy="37639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sz="2000" dirty="0"/>
              <a:t>Lowell Clary, President – Clary Consulting Company</a:t>
            </a:r>
          </a:p>
          <a:p>
            <a:pPr lvl="1"/>
            <a:r>
              <a:rPr lang="en-US" altLang="en-US" sz="2000" dirty="0"/>
              <a:t>lowell.clary@claryconsulting.com</a:t>
            </a:r>
          </a:p>
          <a:p>
            <a:pPr lvl="1"/>
            <a:r>
              <a:rPr lang="en-US" altLang="en-US" sz="2000" dirty="0"/>
              <a:t>850-212-7772</a:t>
            </a:r>
          </a:p>
          <a:p>
            <a:pPr lvl="1"/>
            <a:r>
              <a:rPr lang="en-US" altLang="en-US" sz="2000" dirty="0"/>
              <a:t>www.claryconsulting.com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8EB7F-EAB3-44AD-A9B6-66EA60565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7F90F-6416-4283-9755-21E6174AD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FA4367A-E086-4F4D-90B9-2F19C1DD64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677150" cy="731838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Types of P3s</a:t>
            </a:r>
          </a:p>
        </p:txBody>
      </p:sp>
      <p:sp>
        <p:nvSpPr>
          <p:cNvPr id="11267" name="Rectangle 33">
            <a:extLst>
              <a:ext uri="{FF2B5EF4-FFF2-40B4-BE49-F238E27FC236}">
                <a16:creationId xmlns:a16="http://schemas.microsoft.com/office/drawing/2014/main" id="{24A585B4-6B91-4469-A374-3A2EC20E25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76200" y="914400"/>
            <a:ext cx="7239000" cy="594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Design-Build (DB)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Asset Management Contract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Design-Build-Operate-Maintain (DBOM)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Design-Build-Finance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Design-Build-Finance-Operate (DBFO)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Build-Operate-Transfer (BOT)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Build-Transfer-Operate (BTO)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Joint Development Agreement (JDA)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Concession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altLang="en-US" sz="2600" dirty="0"/>
              <a:t>Asset Lease/Sale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en-US" sz="1200" dirty="0"/>
          </a:p>
        </p:txBody>
      </p:sp>
      <p:sp>
        <p:nvSpPr>
          <p:cNvPr id="35" name="Date Placeholder 34">
            <a:extLst>
              <a:ext uri="{FF2B5EF4-FFF2-40B4-BE49-F238E27FC236}">
                <a16:creationId xmlns:a16="http://schemas.microsoft.com/office/drawing/2014/main" id="{FF68DD28-AABD-4927-BED2-1BED86460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744D6FC-0BA2-4A04-B535-08E612B91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11270" name="AutoShape 3">
            <a:extLst>
              <a:ext uri="{FF2B5EF4-FFF2-40B4-BE49-F238E27FC236}">
                <a16:creationId xmlns:a16="http://schemas.microsoft.com/office/drawing/2014/main" id="{1D876182-AE10-4E49-99A0-61B80608C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05800" y="1066800"/>
            <a:ext cx="838200" cy="5410200"/>
          </a:xfrm>
          <a:prstGeom prst="downArrow">
            <a:avLst>
              <a:gd name="adj1" fmla="val 45759"/>
              <a:gd name="adj2" fmla="val 1624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71" name="Text Box 4">
            <a:extLst>
              <a:ext uri="{FF2B5EF4-FFF2-40B4-BE49-F238E27FC236}">
                <a16:creationId xmlns:a16="http://schemas.microsoft.com/office/drawing/2014/main" id="{8A49590D-CF4E-40E2-881E-F535D38E326B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6365877" y="2919964"/>
            <a:ext cx="4679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bg1"/>
                </a:solidFill>
              </a:rPr>
              <a:t>Increasing Private Sector Role</a:t>
            </a:r>
          </a:p>
        </p:txBody>
      </p:sp>
      <p:sp>
        <p:nvSpPr>
          <p:cNvPr id="206853" name="Cloud">
            <a:extLst>
              <a:ext uri="{FF2B5EF4-FFF2-40B4-BE49-F238E27FC236}">
                <a16:creationId xmlns:a16="http://schemas.microsoft.com/office/drawing/2014/main" id="{7B36A525-7516-4088-868B-9FCAAACA6C38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6891338" y="4027488"/>
            <a:ext cx="1076325" cy="6318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273" name="Oval 6">
            <a:extLst>
              <a:ext uri="{FF2B5EF4-FFF2-40B4-BE49-F238E27FC236}">
                <a16:creationId xmlns:a16="http://schemas.microsoft.com/office/drawing/2014/main" id="{B168196A-FA45-4C5B-90D3-3E069B416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9075" y="4302125"/>
            <a:ext cx="522288" cy="2079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1274" name="Oval 7">
            <a:extLst>
              <a:ext uri="{FF2B5EF4-FFF2-40B4-BE49-F238E27FC236}">
                <a16:creationId xmlns:a16="http://schemas.microsoft.com/office/drawing/2014/main" id="{60CA0628-A21C-4937-9D6B-28DC280C4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4388" y="4681538"/>
            <a:ext cx="520700" cy="2079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75" name="Oval 8">
            <a:extLst>
              <a:ext uri="{FF2B5EF4-FFF2-40B4-BE49-F238E27FC236}">
                <a16:creationId xmlns:a16="http://schemas.microsoft.com/office/drawing/2014/main" id="{F1A95958-AE5E-403B-83DA-80CB8081B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8263" y="3924300"/>
            <a:ext cx="522287" cy="207963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1276" name="Oval 9">
            <a:extLst>
              <a:ext uri="{FF2B5EF4-FFF2-40B4-BE49-F238E27FC236}">
                <a16:creationId xmlns:a16="http://schemas.microsoft.com/office/drawing/2014/main" id="{194D94F2-8F8A-4D5E-99E5-8538DE4F0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39050" y="4394200"/>
            <a:ext cx="522288" cy="207963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1277" name="Oval 10">
            <a:extLst>
              <a:ext uri="{FF2B5EF4-FFF2-40B4-BE49-F238E27FC236}">
                <a16:creationId xmlns:a16="http://schemas.microsoft.com/office/drawing/2014/main" id="{F301BC69-7AD4-465A-914E-25B359613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0075" y="3916363"/>
            <a:ext cx="520700" cy="207962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206859" name="Cloud">
            <a:extLst>
              <a:ext uri="{FF2B5EF4-FFF2-40B4-BE49-F238E27FC236}">
                <a16:creationId xmlns:a16="http://schemas.microsoft.com/office/drawing/2014/main" id="{3A814717-AF5D-4608-A003-449F9F59CE0C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6781800" y="1066800"/>
            <a:ext cx="457200" cy="2682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279" name="Oval 12">
            <a:extLst>
              <a:ext uri="{FF2B5EF4-FFF2-40B4-BE49-F238E27FC236}">
                <a16:creationId xmlns:a16="http://schemas.microsoft.com/office/drawing/2014/main" id="{61CB17EA-F76F-473A-8FDC-6A88D1D85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316038"/>
            <a:ext cx="520700" cy="2079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80" name="Oval 13">
            <a:extLst>
              <a:ext uri="{FF2B5EF4-FFF2-40B4-BE49-F238E27FC236}">
                <a16:creationId xmlns:a16="http://schemas.microsoft.com/office/drawing/2014/main" id="{7770BF9A-2BC4-4E1E-BD4B-A2760B9A3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3600" y="1149350"/>
            <a:ext cx="522288" cy="207963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206862" name="Cloud">
            <a:extLst>
              <a:ext uri="{FF2B5EF4-FFF2-40B4-BE49-F238E27FC236}">
                <a16:creationId xmlns:a16="http://schemas.microsoft.com/office/drawing/2014/main" id="{BDF78522-F796-401C-8414-355D149E0E26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7772400" y="1676400"/>
            <a:ext cx="457200" cy="2682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282" name="Oval 15">
            <a:extLst>
              <a:ext uri="{FF2B5EF4-FFF2-40B4-BE49-F238E27FC236}">
                <a16:creationId xmlns:a16="http://schemas.microsoft.com/office/drawing/2014/main" id="{97024613-EA3E-4DD5-99B6-D30419C54D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1543050"/>
            <a:ext cx="522288" cy="207963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11283" name="Oval 16">
            <a:extLst>
              <a:ext uri="{FF2B5EF4-FFF2-40B4-BE49-F238E27FC236}">
                <a16:creationId xmlns:a16="http://schemas.microsoft.com/office/drawing/2014/main" id="{7AF9A1D2-93D8-46C7-966F-78BA91951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07275" y="1889125"/>
            <a:ext cx="522288" cy="207963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1284" name="AutoShape 17">
            <a:extLst>
              <a:ext uri="{FF2B5EF4-FFF2-40B4-BE49-F238E27FC236}">
                <a16:creationId xmlns:a16="http://schemas.microsoft.com/office/drawing/2014/main" id="{907EFDE7-7EE2-427C-8217-1E905456A981}"/>
              </a:ext>
            </a:extLst>
          </p:cNvPr>
          <p:cNvSpPr>
            <a:spLocks/>
          </p:cNvSpPr>
          <p:nvPr/>
        </p:nvSpPr>
        <p:spPr bwMode="auto">
          <a:xfrm>
            <a:off x="6324600" y="3587750"/>
            <a:ext cx="381000" cy="1371600"/>
          </a:xfrm>
          <a:prstGeom prst="rightBrace">
            <a:avLst>
              <a:gd name="adj1" fmla="val 30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85" name="AutoShape 18">
            <a:extLst>
              <a:ext uri="{FF2B5EF4-FFF2-40B4-BE49-F238E27FC236}">
                <a16:creationId xmlns:a16="http://schemas.microsoft.com/office/drawing/2014/main" id="{7A24CC2D-4A88-45D2-B12C-F6AE6432019F}"/>
              </a:ext>
            </a:extLst>
          </p:cNvPr>
          <p:cNvSpPr>
            <a:spLocks/>
          </p:cNvSpPr>
          <p:nvPr/>
        </p:nvSpPr>
        <p:spPr bwMode="auto">
          <a:xfrm>
            <a:off x="6324600" y="5091113"/>
            <a:ext cx="381000" cy="1371600"/>
          </a:xfrm>
          <a:prstGeom prst="rightBrace">
            <a:avLst>
              <a:gd name="adj1" fmla="val 30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1286" name="AutoShape 19">
            <a:extLst>
              <a:ext uri="{FF2B5EF4-FFF2-40B4-BE49-F238E27FC236}">
                <a16:creationId xmlns:a16="http://schemas.microsoft.com/office/drawing/2014/main" id="{5CA38C48-86AE-46D8-BE72-B05421CB25FC}"/>
              </a:ext>
            </a:extLst>
          </p:cNvPr>
          <p:cNvSpPr>
            <a:spLocks/>
          </p:cNvSpPr>
          <p:nvPr/>
        </p:nvSpPr>
        <p:spPr bwMode="auto">
          <a:xfrm>
            <a:off x="6324600" y="1143000"/>
            <a:ext cx="381000" cy="914400"/>
          </a:xfrm>
          <a:prstGeom prst="rightBrace">
            <a:avLst>
              <a:gd name="adj1" fmla="val 20000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6868" name="Cloud">
            <a:extLst>
              <a:ext uri="{FF2B5EF4-FFF2-40B4-BE49-F238E27FC236}">
                <a16:creationId xmlns:a16="http://schemas.microsoft.com/office/drawing/2014/main" id="{82C04E73-DED5-4524-A176-3611EAB81DD6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6934200" y="2482850"/>
            <a:ext cx="866775" cy="509588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288" name="Oval 21">
            <a:extLst>
              <a:ext uri="{FF2B5EF4-FFF2-40B4-BE49-F238E27FC236}">
                <a16:creationId xmlns:a16="http://schemas.microsoft.com/office/drawing/2014/main" id="{B47A8AD5-24C4-4AC3-87C2-59D5FF545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69075" y="2770188"/>
            <a:ext cx="522288" cy="2079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1289" name="Oval 22">
            <a:extLst>
              <a:ext uri="{FF2B5EF4-FFF2-40B4-BE49-F238E27FC236}">
                <a16:creationId xmlns:a16="http://schemas.microsoft.com/office/drawing/2014/main" id="{3965ABF2-0D16-47B7-9E26-49A4BE1B2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23113" y="2936875"/>
            <a:ext cx="520700" cy="207963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90" name="Oval 23">
            <a:extLst>
              <a:ext uri="{FF2B5EF4-FFF2-40B4-BE49-F238E27FC236}">
                <a16:creationId xmlns:a16="http://schemas.microsoft.com/office/drawing/2014/main" id="{D39E9272-8707-43B7-93D1-854050C9E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313" y="2438400"/>
            <a:ext cx="522287" cy="207963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1291" name="Oval 24">
            <a:extLst>
              <a:ext uri="{FF2B5EF4-FFF2-40B4-BE49-F238E27FC236}">
                <a16:creationId xmlns:a16="http://schemas.microsoft.com/office/drawing/2014/main" id="{D31C10C6-ABF0-421B-B7D3-BC1D96775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313" y="2770188"/>
            <a:ext cx="522287" cy="207962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1292" name="AutoShape 25">
            <a:extLst>
              <a:ext uri="{FF2B5EF4-FFF2-40B4-BE49-F238E27FC236}">
                <a16:creationId xmlns:a16="http://schemas.microsoft.com/office/drawing/2014/main" id="{E024A555-A18C-4DEB-91DA-1965FFAE0925}"/>
              </a:ext>
            </a:extLst>
          </p:cNvPr>
          <p:cNvSpPr>
            <a:spLocks/>
          </p:cNvSpPr>
          <p:nvPr/>
        </p:nvSpPr>
        <p:spPr bwMode="auto">
          <a:xfrm>
            <a:off x="6324600" y="2162175"/>
            <a:ext cx="381000" cy="1343025"/>
          </a:xfrm>
          <a:prstGeom prst="rightBrace">
            <a:avLst>
              <a:gd name="adj1" fmla="val 20008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6874" name="Cloud">
            <a:extLst>
              <a:ext uri="{FF2B5EF4-FFF2-40B4-BE49-F238E27FC236}">
                <a16:creationId xmlns:a16="http://schemas.microsoft.com/office/drawing/2014/main" id="{61BE377D-ABAF-4398-B69E-1376905A0C74}"/>
              </a:ext>
            </a:extLst>
          </p:cNvPr>
          <p:cNvSpPr>
            <a:spLocks noChangeAspect="1" noEditPoints="1" noChangeArrowheads="1"/>
          </p:cNvSpPr>
          <p:nvPr/>
        </p:nvSpPr>
        <p:spPr bwMode="auto">
          <a:xfrm>
            <a:off x="6807200" y="5445125"/>
            <a:ext cx="1304925" cy="76517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294" name="Oval 27">
            <a:extLst>
              <a:ext uri="{FF2B5EF4-FFF2-40B4-BE49-F238E27FC236}">
                <a16:creationId xmlns:a16="http://schemas.microsoft.com/office/drawing/2014/main" id="{70E47E31-54F7-420E-93E4-87581A2AFE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3525" y="5521325"/>
            <a:ext cx="522288" cy="207963"/>
          </a:xfrm>
          <a:prstGeom prst="ellipse">
            <a:avLst/>
          </a:prstGeom>
          <a:solidFill>
            <a:srgbClr val="CC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11295" name="Oval 28">
            <a:extLst>
              <a:ext uri="{FF2B5EF4-FFF2-40B4-BE49-F238E27FC236}">
                <a16:creationId xmlns:a16="http://schemas.microsoft.com/office/drawing/2014/main" id="{003C702F-CCC7-4833-A2E2-BC0B4CF7A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4800" y="5983288"/>
            <a:ext cx="522288" cy="207962"/>
          </a:xfrm>
          <a:prstGeom prst="ellipse">
            <a:avLst/>
          </a:prstGeom>
          <a:solidFill>
            <a:srgbClr val="FF99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M</a:t>
            </a:r>
          </a:p>
        </p:txBody>
      </p:sp>
      <p:sp>
        <p:nvSpPr>
          <p:cNvPr id="11296" name="Oval 29">
            <a:extLst>
              <a:ext uri="{FF2B5EF4-FFF2-40B4-BE49-F238E27FC236}">
                <a16:creationId xmlns:a16="http://schemas.microsoft.com/office/drawing/2014/main" id="{8320A94E-31F6-4DB7-8A8B-4F9DD5033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3600" y="6227763"/>
            <a:ext cx="520700" cy="207962"/>
          </a:xfrm>
          <a:prstGeom prst="ellipse">
            <a:avLst/>
          </a:prstGeom>
          <a:solidFill>
            <a:srgbClr val="3399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11297" name="Oval 30">
            <a:extLst>
              <a:ext uri="{FF2B5EF4-FFF2-40B4-BE49-F238E27FC236}">
                <a16:creationId xmlns:a16="http://schemas.microsoft.com/office/drawing/2014/main" id="{EA18AE09-A976-419D-ACB8-408D0FD6BE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5521325"/>
            <a:ext cx="522288" cy="207963"/>
          </a:xfrm>
          <a:prstGeom prst="ellipse">
            <a:avLst/>
          </a:prstGeom>
          <a:solidFill>
            <a:srgbClr val="00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F</a:t>
            </a:r>
          </a:p>
        </p:txBody>
      </p:sp>
      <p:sp>
        <p:nvSpPr>
          <p:cNvPr id="11298" name="Oval 31">
            <a:extLst>
              <a:ext uri="{FF2B5EF4-FFF2-40B4-BE49-F238E27FC236}">
                <a16:creationId xmlns:a16="http://schemas.microsoft.com/office/drawing/2014/main" id="{E3066BDC-119A-42F6-9DE5-40D8AFD1A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00975" y="5983288"/>
            <a:ext cx="522288" cy="207962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D</a:t>
            </a:r>
          </a:p>
        </p:txBody>
      </p:sp>
      <p:sp>
        <p:nvSpPr>
          <p:cNvPr id="11299" name="Oval 32">
            <a:extLst>
              <a:ext uri="{FF2B5EF4-FFF2-40B4-BE49-F238E27FC236}">
                <a16:creationId xmlns:a16="http://schemas.microsoft.com/office/drawing/2014/main" id="{679A9317-E26E-4F1B-96CD-46D4F57FB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9313" y="5313363"/>
            <a:ext cx="520700" cy="207962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P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99FF1C7D-ACC4-49B0-B8AC-EB8F5DCBE5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005840"/>
          </a:xfrm>
        </p:spPr>
        <p:txBody>
          <a:bodyPr/>
          <a:lstStyle/>
          <a:p>
            <a:r>
              <a:rPr lang="en-US" altLang="en-US" b="1" dirty="0">
                <a:solidFill>
                  <a:schemeClr val="tx2"/>
                </a:solidFill>
              </a:rPr>
              <a:t>Design-Build-Finance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2E11AC8E-D952-42D5-ABCF-AA6C34C04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676401"/>
            <a:ext cx="6446520" cy="4503738"/>
          </a:xfrm>
        </p:spPr>
        <p:txBody>
          <a:bodyPr>
            <a:normAutofit/>
          </a:bodyPr>
          <a:lstStyle/>
          <a:p>
            <a:r>
              <a:rPr lang="en-US" altLang="en-US" sz="2400" dirty="0"/>
              <a:t>Tool to advance medium to large projects when funds are spread over time</a:t>
            </a:r>
          </a:p>
          <a:p>
            <a:r>
              <a:rPr lang="en-US" altLang="en-US" sz="2400" dirty="0"/>
              <a:t>Design-Build or Build Team borrows “gap” needed to advance the project and is paid back over time</a:t>
            </a:r>
          </a:p>
          <a:p>
            <a:r>
              <a:rPr lang="en-US" altLang="en-US" sz="2400" dirty="0"/>
              <a:t>Florida DOT has advanced numerous projects between at least 3 years totaling over $3 billion</a:t>
            </a:r>
          </a:p>
          <a:p>
            <a:r>
              <a:rPr lang="en-US" altLang="en-US" sz="2400" dirty="0"/>
              <a:t>Projects at or below the estimated cost and available funding.</a:t>
            </a:r>
          </a:p>
          <a:p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F0BA17-62F2-4729-B0E9-C61A6D57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701D4-C2D7-4F4C-A2EA-7DCDBE6A6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D7C36DD-D439-441F-AB8C-C79747A8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404" y="152400"/>
            <a:ext cx="7740396" cy="1265238"/>
          </a:xfrm>
        </p:spPr>
        <p:txBody>
          <a:bodyPr/>
          <a:lstStyle/>
          <a:p>
            <a:r>
              <a:rPr lang="en-US" altLang="en-US" b="1" dirty="0">
                <a:solidFill>
                  <a:schemeClr val="tx2"/>
                </a:solidFill>
              </a:rPr>
              <a:t>DBF - Financing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7EA8126-584C-47E6-ACA2-635ACA52C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524000"/>
            <a:ext cx="6446520" cy="5105400"/>
          </a:xfrm>
        </p:spPr>
        <p:txBody>
          <a:bodyPr>
            <a:normAutofit/>
          </a:bodyPr>
          <a:lstStyle/>
          <a:p>
            <a:r>
              <a:rPr lang="en-US" altLang="en-US" sz="2200" dirty="0"/>
              <a:t>Finance options available for Project “gap”</a:t>
            </a:r>
          </a:p>
          <a:p>
            <a:r>
              <a:rPr lang="en-US" altLang="en-US" sz="2400" dirty="0"/>
              <a:t>Short-term bank loans – </a:t>
            </a:r>
          </a:p>
          <a:p>
            <a:pPr lvl="1"/>
            <a:r>
              <a:rPr lang="en-US" altLang="en-US" sz="2000" dirty="0"/>
              <a:t>Tool readily available in Florida</a:t>
            </a:r>
          </a:p>
          <a:p>
            <a:pPr lvl="1"/>
            <a:r>
              <a:rPr lang="en-US" altLang="en-US" sz="2000" dirty="0"/>
              <a:t>Line of Credit–drawn as needed for Project work</a:t>
            </a:r>
          </a:p>
          <a:p>
            <a:pPr lvl="1"/>
            <a:r>
              <a:rPr lang="en-US" altLang="en-US" sz="2000" dirty="0"/>
              <a:t>Repayment backed/paid by earned Project/Contractor receipts</a:t>
            </a:r>
          </a:p>
          <a:p>
            <a:r>
              <a:rPr lang="en-US" altLang="en-US" sz="2400" dirty="0"/>
              <a:t>Short-term bond issue through a public “issuer” </a:t>
            </a:r>
          </a:p>
          <a:p>
            <a:pPr lvl="1"/>
            <a:r>
              <a:rPr lang="en-US" altLang="en-US" sz="2000" dirty="0"/>
              <a:t>backed solely by the future earned Contractor receipts</a:t>
            </a:r>
          </a:p>
          <a:p>
            <a:pPr lvl="1"/>
            <a:r>
              <a:rPr lang="en-US" altLang="en-US" sz="2000" dirty="0"/>
              <a:t>Public bond market or via private issue</a:t>
            </a:r>
          </a:p>
          <a:p>
            <a:r>
              <a:rPr lang="en-US" altLang="en-US" sz="2200" dirty="0"/>
              <a:t>Rating slightly below public entity credit</a:t>
            </a:r>
          </a:p>
          <a:p>
            <a:pPr marL="0" indent="0">
              <a:buNone/>
            </a:pPr>
            <a:endParaRPr lang="en-US" altLang="en-US" dirty="0"/>
          </a:p>
          <a:p>
            <a:endParaRPr lang="en-US" alt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9E329-2B7F-41E7-BF18-32174329C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870B13-28BD-4DBF-A65D-73F9640EA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:a16="http://schemas.microsoft.com/office/drawing/2014/main" id="{728AA5F4-A33E-4DBB-B431-17640FA08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“Types” of P3s in Transportation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3C85B849-8900-48E4-A18E-542E02A5D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04" y="1905000"/>
            <a:ext cx="6446520" cy="4275138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/>
              <a:t>Lease of Existing Asset</a:t>
            </a:r>
          </a:p>
          <a:p>
            <a:pPr lvl="1" eaLnBrk="1" hangingPunct="1">
              <a:defRPr/>
            </a:pPr>
            <a:r>
              <a:rPr lang="en-US" sz="2000" dirty="0"/>
              <a:t>Asset “Owner” leases the facility such as toll road for extended term for payment from private entity</a:t>
            </a:r>
          </a:p>
          <a:p>
            <a:pPr eaLnBrk="1" hangingPunct="1">
              <a:defRPr/>
            </a:pPr>
            <a:r>
              <a:rPr lang="en-US" sz="2400" dirty="0">
                <a:highlight>
                  <a:srgbClr val="FFFF00"/>
                </a:highlight>
              </a:rPr>
              <a:t>Availability Payment</a:t>
            </a:r>
          </a:p>
          <a:p>
            <a:pPr lvl="1" eaLnBrk="1" hangingPunct="1">
              <a:defRPr/>
            </a:pPr>
            <a:r>
              <a:rPr lang="en-US" sz="2000" dirty="0"/>
              <a:t>Private entity provides DBFOM receives periodic payment from “Owner” for availability of facility</a:t>
            </a:r>
          </a:p>
          <a:p>
            <a:pPr eaLnBrk="1" hangingPunct="1">
              <a:defRPr/>
            </a:pPr>
            <a:r>
              <a:rPr lang="en-US" sz="2400" dirty="0">
                <a:highlight>
                  <a:srgbClr val="FFFF00"/>
                </a:highlight>
              </a:rPr>
              <a:t>Revenue Risk</a:t>
            </a:r>
          </a:p>
          <a:p>
            <a:pPr lvl="1" eaLnBrk="1" hangingPunct="1">
              <a:defRPr/>
            </a:pPr>
            <a:r>
              <a:rPr lang="en-US" sz="2000" dirty="0"/>
              <a:t>Private entity provides DBFOM and assumes risk of revenue stream (usually tolls) for payment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650DE-FDFF-4B05-83D4-36608234D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3CFDF3C-4A07-4CC6-B3BC-DFED90635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28538B65-CF54-443A-995C-B8D97E4DC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65760"/>
            <a:ext cx="7530084" cy="100584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P3 - Sharing of Risk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97800B0E-F319-4A4A-A550-CD807832D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0"/>
            <a:ext cx="7848600" cy="4724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The sharing/shifting of risk is a key benefit of P3s</a:t>
            </a:r>
          </a:p>
          <a:p>
            <a:pPr eaLnBrk="1" hangingPunct="1"/>
            <a:r>
              <a:rPr lang="en-US" altLang="en-US" sz="2400" dirty="0"/>
              <a:t>The key is to balance the risk to the partner that can best manage/mitigate the risk.</a:t>
            </a:r>
          </a:p>
          <a:p>
            <a:pPr lvl="1"/>
            <a:r>
              <a:rPr lang="en-US" altLang="en-US" sz="2000" b="1" dirty="0"/>
              <a:t>Environmental Clearances – public</a:t>
            </a:r>
          </a:p>
          <a:p>
            <a:pPr lvl="1"/>
            <a:r>
              <a:rPr lang="en-US" altLang="en-US" sz="2000" b="1" dirty="0"/>
              <a:t>Right-of-Way – generally public, but can be private</a:t>
            </a:r>
          </a:p>
          <a:p>
            <a:pPr lvl="1"/>
            <a:r>
              <a:rPr lang="en-US" altLang="en-US" sz="2000" b="1" dirty="0"/>
              <a:t>Permits – generally shared, but project specific</a:t>
            </a:r>
          </a:p>
          <a:p>
            <a:pPr lvl="1" eaLnBrk="1" hangingPunct="1"/>
            <a:r>
              <a:rPr lang="en-US" altLang="en-US" sz="2000" b="1" dirty="0"/>
              <a:t>Design/Construction – private</a:t>
            </a:r>
          </a:p>
          <a:p>
            <a:pPr lvl="1" eaLnBrk="1" hangingPunct="1"/>
            <a:r>
              <a:rPr lang="en-US" altLang="en-US" sz="2000" b="1" dirty="0"/>
              <a:t>Operations and/or Maintenance – private or public, depending on the goals of the project</a:t>
            </a:r>
          </a:p>
          <a:p>
            <a:r>
              <a:rPr lang="en-US" altLang="en-US" sz="2400" dirty="0"/>
              <a:t>Key part of P3 financial plan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A87B554-D8C8-47D4-B389-E397FCB90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D4028C-117E-4ECB-88FD-80D95DEEA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4600E102-2EE8-452E-B660-DCB5F16BE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760"/>
            <a:ext cx="7606284" cy="115824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tx2"/>
                </a:solidFill>
              </a:rPr>
              <a:t>P3 Finance 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A29DD7EA-ABFE-452B-A70B-6B698002DF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Private equity partners</a:t>
            </a:r>
          </a:p>
          <a:p>
            <a:pPr lvl="1" eaLnBrk="1" hangingPunct="1"/>
            <a:r>
              <a:rPr lang="en-US" altLang="en-US" sz="2000" dirty="0"/>
              <a:t>Level and cap rate depends on risk and timing of risk</a:t>
            </a:r>
          </a:p>
          <a:p>
            <a:pPr eaLnBrk="1" hangingPunct="1"/>
            <a:r>
              <a:rPr lang="en-US" altLang="en-US" sz="2400" dirty="0"/>
              <a:t>Lenders, much like typical mortgage/bond financing from banks and public bond market</a:t>
            </a:r>
          </a:p>
          <a:p>
            <a:pPr lvl="1"/>
            <a:r>
              <a:rPr lang="en-US" altLang="en-US" sz="2000" dirty="0"/>
              <a:t>Bank Loans</a:t>
            </a:r>
          </a:p>
          <a:p>
            <a:pPr lvl="1"/>
            <a:r>
              <a:rPr lang="en-US" altLang="en-US" sz="2000" dirty="0"/>
              <a:t>Private Activity Bonds</a:t>
            </a:r>
          </a:p>
          <a:p>
            <a:pPr lvl="1"/>
            <a:r>
              <a:rPr lang="en-US" altLang="en-US" sz="2000" dirty="0"/>
              <a:t>Taxable Bonds</a:t>
            </a:r>
          </a:p>
          <a:p>
            <a:r>
              <a:rPr lang="en-US" altLang="en-US" sz="2200" dirty="0"/>
              <a:t>Other Options for Transportation – Government Loans</a:t>
            </a:r>
          </a:p>
          <a:p>
            <a:pPr lvl="1"/>
            <a:r>
              <a:rPr lang="en-US" altLang="en-US" sz="2000" dirty="0"/>
              <a:t>U.S. DOT – TIFIA Loans (roads, bridges, transit, stations)</a:t>
            </a:r>
          </a:p>
          <a:p>
            <a:pPr lvl="1"/>
            <a:r>
              <a:rPr lang="en-US" altLang="en-US" sz="2000" dirty="0"/>
              <a:t>U.S. DOT – RRIF Loans (passenger and freight rail, stations)</a:t>
            </a:r>
          </a:p>
          <a:p>
            <a:pPr lvl="1"/>
            <a:r>
              <a:rPr lang="en-US" altLang="en-US" sz="2000" dirty="0"/>
              <a:t>Florida DOT – State Infrastructure Bank Loans</a:t>
            </a:r>
          </a:p>
          <a:p>
            <a:pPr lvl="1"/>
            <a:endParaRPr lang="en-US" alt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BF9371-6070-4265-8207-2F0504CCB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A7CE6B5-F2B5-4F2A-828B-C5D881899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>
            <a:extLst>
              <a:ext uri="{FF2B5EF4-FFF2-40B4-BE49-F238E27FC236}">
                <a16:creationId xmlns:a16="http://schemas.microsoft.com/office/drawing/2014/main" id="{5C84544D-3CFC-429F-A6C7-F7E1FC8E35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70" y="109812"/>
            <a:ext cx="8077200" cy="642938"/>
          </a:xfrm>
        </p:spPr>
        <p:txBody>
          <a:bodyPr>
            <a:normAutofit fontScale="90000"/>
          </a:bodyPr>
          <a:lstStyle/>
          <a:p>
            <a:r>
              <a:rPr lang="en-US" altLang="en-US" b="1" dirty="0">
                <a:solidFill>
                  <a:schemeClr val="tx2"/>
                </a:solidFill>
              </a:rPr>
              <a:t>Sample P3 </a:t>
            </a:r>
            <a:r>
              <a:rPr lang="en-US" altLang="en-US" sz="4000" b="1" dirty="0">
                <a:solidFill>
                  <a:schemeClr val="tx2"/>
                </a:solidFill>
              </a:rPr>
              <a:t>Structure – Option 1</a:t>
            </a:r>
          </a:p>
        </p:txBody>
      </p:sp>
      <p:sp>
        <p:nvSpPr>
          <p:cNvPr id="121" name="Date Placeholder 120">
            <a:extLst>
              <a:ext uri="{FF2B5EF4-FFF2-40B4-BE49-F238E27FC236}">
                <a16:creationId xmlns:a16="http://schemas.microsoft.com/office/drawing/2014/main" id="{083BE0E9-D0C0-4BA6-8273-ED7B40D63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44" name="Footer Placeholder 43">
            <a:extLst>
              <a:ext uri="{FF2B5EF4-FFF2-40B4-BE49-F238E27FC236}">
                <a16:creationId xmlns:a16="http://schemas.microsoft.com/office/drawing/2014/main" id="{EBC432F7-AE58-4BE6-AD36-5679BC4B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120ECF8-CFFE-42D1-BC47-540FBC8C0EA9}"/>
              </a:ext>
            </a:extLst>
          </p:cNvPr>
          <p:cNvGrpSpPr/>
          <p:nvPr/>
        </p:nvGrpSpPr>
        <p:grpSpPr>
          <a:xfrm>
            <a:off x="525966" y="1220703"/>
            <a:ext cx="7560641" cy="4799097"/>
            <a:chOff x="687802" y="1115928"/>
            <a:chExt cx="7560641" cy="4799097"/>
          </a:xfrm>
        </p:grpSpPr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45D75F50-9CF9-44F7-AE49-A79E745198DC}"/>
                </a:ext>
              </a:extLst>
            </p:cNvPr>
            <p:cNvSpPr/>
            <p:nvPr/>
          </p:nvSpPr>
          <p:spPr>
            <a:xfrm>
              <a:off x="911542" y="3933825"/>
              <a:ext cx="1751012" cy="1981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5" name="Rounded Rectangle 4">
              <a:extLst>
                <a:ext uri="{FF2B5EF4-FFF2-40B4-BE49-F238E27FC236}">
                  <a16:creationId xmlns:a16="http://schemas.microsoft.com/office/drawing/2014/main" id="{35A146D9-D1C2-4B2B-833E-A3B4ED9134C4}"/>
                </a:ext>
              </a:extLst>
            </p:cNvPr>
            <p:cNvSpPr/>
            <p:nvPr/>
          </p:nvSpPr>
          <p:spPr>
            <a:xfrm>
              <a:off x="857210" y="3200400"/>
              <a:ext cx="1905000" cy="762000"/>
            </a:xfrm>
            <a:prstGeom prst="roundRect">
              <a:avLst>
                <a:gd name="adj" fmla="val 4836"/>
              </a:avLst>
            </a:prstGeom>
          </p:spPr>
          <p:style>
            <a:lnRef idx="3">
              <a:schemeClr val="lt1"/>
            </a:lnRef>
            <a:fillRef idx="1">
              <a:schemeClr val="accent4"/>
            </a:fillRef>
            <a:effectRef idx="1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/>
                <a:t>Design-Build JV - Infrastructure </a:t>
              </a:r>
            </a:p>
          </p:txBody>
        </p:sp>
        <p:sp>
          <p:nvSpPr>
            <p:cNvPr id="6" name="Rounded Rectangle 5">
              <a:extLst>
                <a:ext uri="{FF2B5EF4-FFF2-40B4-BE49-F238E27FC236}">
                  <a16:creationId xmlns:a16="http://schemas.microsoft.com/office/drawing/2014/main" id="{82E634C3-1A18-4A00-9D40-002D27347F44}"/>
                </a:ext>
              </a:extLst>
            </p:cNvPr>
            <p:cNvSpPr/>
            <p:nvPr/>
          </p:nvSpPr>
          <p:spPr>
            <a:xfrm>
              <a:off x="5513388" y="3189719"/>
              <a:ext cx="1905000" cy="7620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600" dirty="0"/>
                <a:t>O&amp;M JV</a:t>
              </a:r>
            </a:p>
          </p:txBody>
        </p:sp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id="{49840257-EF8D-4435-9433-34DF017EDEC8}"/>
                </a:ext>
              </a:extLst>
            </p:cNvPr>
            <p:cNvSpPr/>
            <p:nvPr/>
          </p:nvSpPr>
          <p:spPr>
            <a:xfrm>
              <a:off x="687802" y="1214438"/>
              <a:ext cx="1600200" cy="12954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/>
                <a:t>Advisors:</a:t>
              </a:r>
            </a:p>
            <a:p>
              <a:pPr algn="ctr">
                <a:defRPr/>
              </a:pPr>
              <a:r>
                <a:rPr lang="en-US" sz="1300" dirty="0"/>
                <a:t>Strategic</a:t>
              </a:r>
            </a:p>
            <a:p>
              <a:pPr algn="ctr">
                <a:defRPr/>
              </a:pPr>
              <a:r>
                <a:rPr lang="en-US" sz="1300" dirty="0"/>
                <a:t>Legal</a:t>
              </a:r>
            </a:p>
            <a:p>
              <a:pPr algn="ctr">
                <a:defRPr/>
              </a:pPr>
              <a:r>
                <a:rPr lang="en-US" sz="1300" dirty="0"/>
                <a:t>Financial</a:t>
              </a:r>
            </a:p>
            <a:p>
              <a:pPr algn="ctr">
                <a:defRPr/>
              </a:pPr>
              <a:r>
                <a:rPr lang="en-US" sz="1300" dirty="0"/>
                <a:t>Forecasting</a:t>
              </a:r>
            </a:p>
            <a:p>
              <a:pPr algn="ctr">
                <a:defRPr/>
              </a:pPr>
              <a:r>
                <a:rPr lang="en-US" sz="1300" dirty="0"/>
                <a:t>Public Relations</a:t>
              </a: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5DA4272-DA2B-4D1E-AB05-C1593AC0727A}"/>
                </a:ext>
              </a:extLst>
            </p:cNvPr>
            <p:cNvCxnSpPr>
              <a:stCxn id="8" idx="3"/>
            </p:cNvCxnSpPr>
            <p:nvPr/>
          </p:nvCxnSpPr>
          <p:spPr>
            <a:xfrm>
              <a:off x="2288002" y="1862138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41B7AD62-3F02-44B8-B777-5F67B0ED41DA}"/>
                </a:ext>
              </a:extLst>
            </p:cNvPr>
            <p:cNvSpPr/>
            <p:nvPr/>
          </p:nvSpPr>
          <p:spPr>
            <a:xfrm>
              <a:off x="1137202" y="4148138"/>
              <a:ext cx="1143000" cy="304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300" dirty="0"/>
                <a:t>Engineers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946E2A4-F8F4-49D5-B618-B6975498BB8E}"/>
                </a:ext>
              </a:extLst>
            </p:cNvPr>
            <p:cNvSpPr/>
            <p:nvPr/>
          </p:nvSpPr>
          <p:spPr>
            <a:xfrm>
              <a:off x="1145002" y="4543425"/>
              <a:ext cx="1143000" cy="304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300" dirty="0"/>
                <a:t>Contractors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3F93F11-4B84-4B2C-A4BC-D88573A390D2}"/>
                </a:ext>
              </a:extLst>
            </p:cNvPr>
            <p:cNvSpPr/>
            <p:nvPr/>
          </p:nvSpPr>
          <p:spPr>
            <a:xfrm>
              <a:off x="1145002" y="4905375"/>
              <a:ext cx="1143000" cy="415925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300" dirty="0"/>
                <a:t>Engineer Subs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59A8BFEE-5035-4D56-8C26-8037D63B4DC2}"/>
                </a:ext>
              </a:extLst>
            </p:cNvPr>
            <p:cNvSpPr/>
            <p:nvPr/>
          </p:nvSpPr>
          <p:spPr>
            <a:xfrm>
              <a:off x="1145002" y="5389770"/>
              <a:ext cx="1143000" cy="420688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Construction Subs</a:t>
              </a:r>
            </a:p>
          </p:txBody>
        </p: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CFD37038-260A-4A85-8E6E-55267169E9C7}"/>
                </a:ext>
              </a:extLst>
            </p:cNvPr>
            <p:cNvCxnSpPr>
              <a:cxnSpLocks/>
            </p:cNvCxnSpPr>
            <p:nvPr/>
          </p:nvCxnSpPr>
          <p:spPr>
            <a:xfrm>
              <a:off x="4073703" y="2324100"/>
              <a:ext cx="0" cy="495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3B6F022-F37F-4890-9C65-FFE73A6A1CC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93421" y="2819400"/>
              <a:ext cx="2300090" cy="276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FD0F8C7C-8E99-482A-9FD5-EE39919516B1}"/>
                </a:ext>
              </a:extLst>
            </p:cNvPr>
            <p:cNvCxnSpPr/>
            <p:nvPr/>
          </p:nvCxnSpPr>
          <p:spPr>
            <a:xfrm rot="5400000">
              <a:off x="1630115" y="3009900"/>
              <a:ext cx="381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30CEF008-C471-4D28-A0DC-FAE02B823E7A}"/>
                </a:ext>
              </a:extLst>
            </p:cNvPr>
            <p:cNvSpPr/>
            <p:nvPr/>
          </p:nvSpPr>
          <p:spPr>
            <a:xfrm>
              <a:off x="6026742" y="1115928"/>
              <a:ext cx="2209800" cy="381000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Government Grants</a:t>
              </a:r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35DE0C34-4345-4289-84B7-C3C5EC581709}"/>
                </a:ext>
              </a:extLst>
            </p:cNvPr>
            <p:cNvSpPr/>
            <p:nvPr/>
          </p:nvSpPr>
          <p:spPr>
            <a:xfrm>
              <a:off x="6026742" y="1566933"/>
              <a:ext cx="2209800" cy="381000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Lenders</a:t>
              </a:r>
            </a:p>
          </p:txBody>
        </p:sp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EFF6D9E2-F9BD-4F17-8C9E-EF997D99717B}"/>
                </a:ext>
              </a:extLst>
            </p:cNvPr>
            <p:cNvSpPr/>
            <p:nvPr/>
          </p:nvSpPr>
          <p:spPr>
            <a:xfrm>
              <a:off x="6038643" y="2024133"/>
              <a:ext cx="2209800" cy="381000"/>
            </a:xfrm>
            <a:prstGeom prst="rect">
              <a:avLst/>
            </a:prstGeom>
            <a:solidFill>
              <a:srgbClr val="00B050"/>
            </a:solidFill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Investors</a:t>
              </a: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24D92FC6-F9FA-4EEE-99C1-93713BD674F6}"/>
                </a:ext>
              </a:extLst>
            </p:cNvPr>
            <p:cNvSpPr/>
            <p:nvPr/>
          </p:nvSpPr>
          <p:spPr>
            <a:xfrm>
              <a:off x="2816403" y="1143000"/>
              <a:ext cx="2514600" cy="1295400"/>
            </a:xfrm>
            <a:prstGeom prst="rect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200" b="1" dirty="0"/>
                <a:t>Concessionaire</a:t>
              </a:r>
            </a:p>
            <a:p>
              <a:pPr algn="ctr">
                <a:defRPr/>
              </a:pPr>
              <a:r>
                <a:rPr lang="en-US" dirty="0"/>
                <a:t>Managing/Equity Partners</a:t>
              </a:r>
              <a:endParaRPr lang="en-US" b="1" i="1" dirty="0"/>
            </a:p>
          </p:txBody>
        </p: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9CDC1B3C-3868-412A-92A3-624E5249D958}"/>
                </a:ext>
              </a:extLst>
            </p:cNvPr>
            <p:cNvCxnSpPr>
              <a:endCxn id="105" idx="3"/>
            </p:cNvCxnSpPr>
            <p:nvPr/>
          </p:nvCxnSpPr>
          <p:spPr>
            <a:xfrm flipH="1">
              <a:off x="5331003" y="1295400"/>
              <a:ext cx="685800" cy="4953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8547DFF5-2560-4306-882A-6FACA92C8625}"/>
                </a:ext>
              </a:extLst>
            </p:cNvPr>
            <p:cNvCxnSpPr>
              <a:endCxn id="105" idx="3"/>
            </p:cNvCxnSpPr>
            <p:nvPr/>
          </p:nvCxnSpPr>
          <p:spPr>
            <a:xfrm flipH="1">
              <a:off x="5331003" y="1765300"/>
              <a:ext cx="685800" cy="25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FECA5E90-1DD2-4142-9683-52A4100B4FF8}"/>
                </a:ext>
              </a:extLst>
            </p:cNvPr>
            <p:cNvCxnSpPr>
              <a:endCxn id="105" idx="3"/>
            </p:cNvCxnSpPr>
            <p:nvPr/>
          </p:nvCxnSpPr>
          <p:spPr>
            <a:xfrm rot="10800000">
              <a:off x="5331003" y="1790700"/>
              <a:ext cx="685800" cy="5334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20935508-0E4B-4D2A-821A-0B713C09D268}"/>
                </a:ext>
              </a:extLst>
            </p:cNvPr>
            <p:cNvSpPr/>
            <p:nvPr/>
          </p:nvSpPr>
          <p:spPr>
            <a:xfrm>
              <a:off x="5596232" y="3941763"/>
              <a:ext cx="1751012" cy="197326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DBAA8803-8A39-4288-9431-D007A6236C5B}"/>
                </a:ext>
              </a:extLst>
            </p:cNvPr>
            <p:cNvSpPr/>
            <p:nvPr/>
          </p:nvSpPr>
          <p:spPr>
            <a:xfrm>
              <a:off x="5894388" y="4148138"/>
              <a:ext cx="1143000" cy="304800"/>
            </a:xfrm>
            <a:prstGeom prst="rect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300" dirty="0"/>
                <a:t>Engineers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2170B96-9240-41DC-8BCC-C8AD5078D869}"/>
                </a:ext>
              </a:extLst>
            </p:cNvPr>
            <p:cNvSpPr/>
            <p:nvPr/>
          </p:nvSpPr>
          <p:spPr>
            <a:xfrm>
              <a:off x="5881688" y="4491038"/>
              <a:ext cx="1143000" cy="304800"/>
            </a:xfrm>
            <a:prstGeom prst="rect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300" dirty="0"/>
                <a:t>Contractors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7B99C7C-A0DD-48B2-9635-F238CDC3F540}"/>
                </a:ext>
              </a:extLst>
            </p:cNvPr>
            <p:cNvSpPr/>
            <p:nvPr/>
          </p:nvSpPr>
          <p:spPr>
            <a:xfrm>
              <a:off x="5881688" y="4872038"/>
              <a:ext cx="1143000" cy="377825"/>
            </a:xfrm>
            <a:prstGeom prst="rect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300" dirty="0"/>
                <a:t>Engineer Subs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AB57B3E-C748-477B-AF81-80DEA148830D}"/>
                </a:ext>
              </a:extLst>
            </p:cNvPr>
            <p:cNvSpPr/>
            <p:nvPr/>
          </p:nvSpPr>
          <p:spPr>
            <a:xfrm>
              <a:off x="5868988" y="5289550"/>
              <a:ext cx="1143000" cy="457200"/>
            </a:xfrm>
            <a:prstGeom prst="rect">
              <a:avLst/>
            </a:prstGeom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dirty="0"/>
                <a:t>Construction Subs</a:t>
              </a:r>
            </a:p>
          </p:txBody>
        </p: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F43B8B65-E0D5-4DFD-834A-C5C730C5AF4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3703" y="2819400"/>
              <a:ext cx="2377898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45EBE16-BAD2-4983-9318-2D6CC8ABE7CE}"/>
                </a:ext>
              </a:extLst>
            </p:cNvPr>
            <p:cNvCxnSpPr/>
            <p:nvPr/>
          </p:nvCxnSpPr>
          <p:spPr>
            <a:xfrm rot="5400000">
              <a:off x="6261100" y="2997200"/>
              <a:ext cx="381000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88CEDFA-D571-40E8-8F0C-23B7F7116471}"/>
                </a:ext>
              </a:extLst>
            </p:cNvPr>
            <p:cNvSpPr/>
            <p:nvPr/>
          </p:nvSpPr>
          <p:spPr>
            <a:xfrm>
              <a:off x="3160061" y="2979737"/>
              <a:ext cx="1866900" cy="1203325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/>
                <a:t>Hand Off/Risk Allocation Agreement</a:t>
              </a:r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D585BB8-B617-4515-89D0-8800DF230915}"/>
                </a:ext>
              </a:extLst>
            </p:cNvPr>
            <p:cNvCxnSpPr>
              <a:stCxn id="59" idx="2"/>
              <a:endCxn id="5" idx="3"/>
            </p:cNvCxnSpPr>
            <p:nvPr/>
          </p:nvCxnSpPr>
          <p:spPr>
            <a:xfrm flipH="1">
              <a:off x="2762210" y="3581400"/>
              <a:ext cx="3978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1598348D-BEE6-4892-947D-0A20678E7556}"/>
                </a:ext>
              </a:extLst>
            </p:cNvPr>
            <p:cNvCxnSpPr>
              <a:stCxn id="59" idx="6"/>
              <a:endCxn id="6" idx="1"/>
            </p:cNvCxnSpPr>
            <p:nvPr/>
          </p:nvCxnSpPr>
          <p:spPr>
            <a:xfrm flipV="1">
              <a:off x="5026961" y="3570719"/>
              <a:ext cx="486427" cy="1068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DD6785D9-11FD-4F56-B5E2-BE8D91014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555" y="87036"/>
            <a:ext cx="8229600" cy="592137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chemeClr val="tx2"/>
                </a:solidFill>
              </a:rPr>
              <a:t>Sample P3 Structure – Option 2</a:t>
            </a:r>
          </a:p>
        </p:txBody>
      </p:sp>
      <p:sp>
        <p:nvSpPr>
          <p:cNvPr id="121" name="Date Placeholder 120">
            <a:extLst>
              <a:ext uri="{FF2B5EF4-FFF2-40B4-BE49-F238E27FC236}">
                <a16:creationId xmlns:a16="http://schemas.microsoft.com/office/drawing/2014/main" id="{9F64B362-BCEA-4114-A984-21991F16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8-15-2018</a:t>
            </a:r>
            <a:endParaRPr lang="en-US" dirty="0"/>
          </a:p>
        </p:txBody>
      </p:sp>
      <p:sp>
        <p:nvSpPr>
          <p:cNvPr id="44" name="Footer Placeholder 43">
            <a:extLst>
              <a:ext uri="{FF2B5EF4-FFF2-40B4-BE49-F238E27FC236}">
                <a16:creationId xmlns:a16="http://schemas.microsoft.com/office/drawing/2014/main" id="{E4B41975-8792-4ABD-9573-CF79699CB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Clary Consulting Company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1C9DCDFE-2D23-467F-8790-8DAFEF13788F}"/>
              </a:ext>
            </a:extLst>
          </p:cNvPr>
          <p:cNvSpPr/>
          <p:nvPr/>
        </p:nvSpPr>
        <p:spPr>
          <a:xfrm>
            <a:off x="5834270" y="1258887"/>
            <a:ext cx="2209800" cy="381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Government Grants</a:t>
            </a: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880FA712-76E3-49CB-80D0-A7A389F480DE}"/>
              </a:ext>
            </a:extLst>
          </p:cNvPr>
          <p:cNvSpPr/>
          <p:nvPr/>
        </p:nvSpPr>
        <p:spPr>
          <a:xfrm>
            <a:off x="5847512" y="1752600"/>
            <a:ext cx="2209800" cy="381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Lenders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5BAF51D-DD43-437B-BC54-D730F95EB00C}"/>
              </a:ext>
            </a:extLst>
          </p:cNvPr>
          <p:cNvSpPr/>
          <p:nvPr/>
        </p:nvSpPr>
        <p:spPr>
          <a:xfrm>
            <a:off x="5847512" y="2239202"/>
            <a:ext cx="2209800" cy="381000"/>
          </a:xfrm>
          <a:prstGeom prst="rect">
            <a:avLst/>
          </a:prstGeom>
          <a:solidFill>
            <a:srgbClr val="00B05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dirty="0"/>
              <a:t>Investors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A08FFCF5-EAC6-4718-8D74-046712946EDB}"/>
              </a:ext>
            </a:extLst>
          </p:cNvPr>
          <p:cNvSpPr/>
          <p:nvPr/>
        </p:nvSpPr>
        <p:spPr>
          <a:xfrm>
            <a:off x="972464" y="3860524"/>
            <a:ext cx="1905000" cy="762000"/>
          </a:xfrm>
          <a:prstGeom prst="roundRect">
            <a:avLst>
              <a:gd name="adj" fmla="val 4836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Design-Build JV - Infrastructure 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C2F5A0EF-5BE2-4957-9895-9B5B8E56D6CA}"/>
              </a:ext>
            </a:extLst>
          </p:cNvPr>
          <p:cNvSpPr/>
          <p:nvPr/>
        </p:nvSpPr>
        <p:spPr>
          <a:xfrm>
            <a:off x="2954740" y="2781025"/>
            <a:ext cx="1905000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EPC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5592470-D28C-44EE-ADA7-658B174E93E0}"/>
              </a:ext>
            </a:extLst>
          </p:cNvPr>
          <p:cNvSpPr/>
          <p:nvPr/>
        </p:nvSpPr>
        <p:spPr>
          <a:xfrm>
            <a:off x="509326" y="1426196"/>
            <a:ext cx="1600200" cy="1295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400" b="1" dirty="0"/>
              <a:t>Advisors:</a:t>
            </a:r>
          </a:p>
          <a:p>
            <a:pPr algn="ctr">
              <a:defRPr/>
            </a:pPr>
            <a:r>
              <a:rPr lang="en-US" sz="1300" dirty="0"/>
              <a:t>Strategic</a:t>
            </a:r>
          </a:p>
          <a:p>
            <a:pPr algn="ctr">
              <a:defRPr/>
            </a:pPr>
            <a:r>
              <a:rPr lang="en-US" sz="1300" dirty="0"/>
              <a:t>Legal</a:t>
            </a:r>
          </a:p>
          <a:p>
            <a:pPr algn="ctr">
              <a:defRPr/>
            </a:pPr>
            <a:r>
              <a:rPr lang="en-US" sz="1300" dirty="0"/>
              <a:t>Financial</a:t>
            </a:r>
          </a:p>
          <a:p>
            <a:pPr algn="ctr">
              <a:defRPr/>
            </a:pPr>
            <a:r>
              <a:rPr lang="en-US" sz="1300" dirty="0"/>
              <a:t>Forecasting</a:t>
            </a:r>
          </a:p>
          <a:p>
            <a:pPr algn="ctr">
              <a:defRPr/>
            </a:pPr>
            <a:r>
              <a:rPr lang="en-US" sz="1300" dirty="0"/>
              <a:t>Public Relations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30AE37E-D86F-485F-B235-E92A85405640}"/>
              </a:ext>
            </a:extLst>
          </p:cNvPr>
          <p:cNvCxnSpPr>
            <a:stCxn id="8" idx="3"/>
          </p:cNvCxnSpPr>
          <p:nvPr/>
        </p:nvCxnSpPr>
        <p:spPr>
          <a:xfrm>
            <a:off x="2109526" y="2073896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ADBEE449-7A20-419F-B19E-A93E43929AA8}"/>
              </a:ext>
            </a:extLst>
          </p:cNvPr>
          <p:cNvCxnSpPr/>
          <p:nvPr/>
        </p:nvCxnSpPr>
        <p:spPr>
          <a:xfrm rot="5400000">
            <a:off x="3649311" y="2645294"/>
            <a:ext cx="27146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" name="Rectangle 104">
            <a:extLst>
              <a:ext uri="{FF2B5EF4-FFF2-40B4-BE49-F238E27FC236}">
                <a16:creationId xmlns:a16="http://schemas.microsoft.com/office/drawing/2014/main" id="{8C47BC8B-637E-4B97-842F-59703B9B2E8B}"/>
              </a:ext>
            </a:extLst>
          </p:cNvPr>
          <p:cNvSpPr/>
          <p:nvPr/>
        </p:nvSpPr>
        <p:spPr>
          <a:xfrm>
            <a:off x="2609796" y="1290361"/>
            <a:ext cx="2514600" cy="1295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200" b="1" dirty="0"/>
              <a:t>Concessionaire</a:t>
            </a:r>
          </a:p>
          <a:p>
            <a:pPr algn="ctr">
              <a:defRPr/>
            </a:pPr>
            <a:r>
              <a:rPr lang="en-US" dirty="0"/>
              <a:t>Managing/Equity Partners</a:t>
            </a:r>
            <a:endParaRPr lang="en-US" b="1" i="1" dirty="0"/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E54924AC-91DD-474A-9013-58E1881138D1}"/>
              </a:ext>
            </a:extLst>
          </p:cNvPr>
          <p:cNvCxnSpPr>
            <a:endCxn id="105" idx="3"/>
          </p:cNvCxnSpPr>
          <p:nvPr/>
        </p:nvCxnSpPr>
        <p:spPr>
          <a:xfrm flipH="1">
            <a:off x="5124396" y="1442761"/>
            <a:ext cx="685800" cy="4953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9A18CDA8-5E7A-44B3-80D5-314A61496E23}"/>
              </a:ext>
            </a:extLst>
          </p:cNvPr>
          <p:cNvCxnSpPr>
            <a:endCxn id="105" idx="3"/>
          </p:cNvCxnSpPr>
          <p:nvPr/>
        </p:nvCxnSpPr>
        <p:spPr>
          <a:xfrm flipH="1">
            <a:off x="5124396" y="1936474"/>
            <a:ext cx="685800" cy="15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39C45CE6-1046-48B8-BBD1-696C08E55775}"/>
              </a:ext>
            </a:extLst>
          </p:cNvPr>
          <p:cNvCxnSpPr>
            <a:endCxn id="105" idx="3"/>
          </p:cNvCxnSpPr>
          <p:nvPr/>
        </p:nvCxnSpPr>
        <p:spPr>
          <a:xfrm flipH="1" flipV="1">
            <a:off x="5124396" y="1938061"/>
            <a:ext cx="685800" cy="533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197BDB4F-E18D-47CF-852A-4AC094C50B38}"/>
              </a:ext>
            </a:extLst>
          </p:cNvPr>
          <p:cNvSpPr/>
          <p:nvPr/>
        </p:nvSpPr>
        <p:spPr>
          <a:xfrm>
            <a:off x="972464" y="4816199"/>
            <a:ext cx="1905000" cy="762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 </a:t>
            </a:r>
            <a:r>
              <a:rPr lang="en-US" sz="1600" dirty="0"/>
              <a:t>Equipment JV </a:t>
            </a:r>
          </a:p>
          <a:p>
            <a:pPr algn="ctr">
              <a:defRPr/>
            </a:pPr>
            <a:r>
              <a:rPr lang="en-US" sz="1600" dirty="0"/>
              <a:t>(if needed)</a:t>
            </a: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C7418BB6-661B-436C-B5B6-DA94137FB9EE}"/>
              </a:ext>
            </a:extLst>
          </p:cNvPr>
          <p:cNvSpPr/>
          <p:nvPr/>
        </p:nvSpPr>
        <p:spPr>
          <a:xfrm>
            <a:off x="4817672" y="3860524"/>
            <a:ext cx="1905000" cy="762000"/>
          </a:xfrm>
          <a:prstGeom prst="round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Maintenance</a:t>
            </a:r>
          </a:p>
        </p:txBody>
      </p:sp>
      <p:sp>
        <p:nvSpPr>
          <p:cNvPr id="40" name="Rounded Rectangle 39">
            <a:extLst>
              <a:ext uri="{FF2B5EF4-FFF2-40B4-BE49-F238E27FC236}">
                <a16:creationId xmlns:a16="http://schemas.microsoft.com/office/drawing/2014/main" id="{BEA08413-B138-4EBF-8948-5B3784FA8EFB}"/>
              </a:ext>
            </a:extLst>
          </p:cNvPr>
          <p:cNvSpPr/>
          <p:nvPr/>
        </p:nvSpPr>
        <p:spPr>
          <a:xfrm>
            <a:off x="4810987" y="4824136"/>
            <a:ext cx="1905000" cy="762000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/>
              <a:t>Operations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55E5E0C-2DE8-4E16-93A1-F7E5E9C9F0B2}"/>
              </a:ext>
            </a:extLst>
          </p:cNvPr>
          <p:cNvCxnSpPr>
            <a:cxnSpLocks/>
          </p:cNvCxnSpPr>
          <p:nvPr/>
        </p:nvCxnSpPr>
        <p:spPr>
          <a:xfrm>
            <a:off x="3829938" y="3543024"/>
            <a:ext cx="28575" cy="1654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4D1FE9BE-0FA0-4300-91D1-FCE08C8412CE}"/>
              </a:ext>
            </a:extLst>
          </p:cNvPr>
          <p:cNvCxnSpPr>
            <a:stCxn id="5" idx="3"/>
            <a:endCxn id="38" idx="1"/>
          </p:cNvCxnSpPr>
          <p:nvPr/>
        </p:nvCxnSpPr>
        <p:spPr>
          <a:xfrm>
            <a:off x="2877464" y="4241524"/>
            <a:ext cx="194020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B9F68967-BB9A-4F7D-BCAB-B413A530E27B}"/>
              </a:ext>
            </a:extLst>
          </p:cNvPr>
          <p:cNvCxnSpPr>
            <a:stCxn id="35" idx="3"/>
            <a:endCxn id="40" idx="1"/>
          </p:cNvCxnSpPr>
          <p:nvPr/>
        </p:nvCxnSpPr>
        <p:spPr>
          <a:xfrm>
            <a:off x="2877464" y="5197199"/>
            <a:ext cx="1933523" cy="79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88</TotalTime>
  <Words>665</Words>
  <Application>Microsoft Office PowerPoint</Application>
  <PresentationFormat>On-screen Show (4:3)</PresentationFormat>
  <Paragraphs>162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Schoolbook</vt:lpstr>
      <vt:lpstr>Wingdings 2</vt:lpstr>
      <vt:lpstr>View</vt:lpstr>
      <vt:lpstr>Finance and Risk  Public-Private Partnerships </vt:lpstr>
      <vt:lpstr>Types of P3s</vt:lpstr>
      <vt:lpstr>Design-Build-Finance</vt:lpstr>
      <vt:lpstr>DBF - Financing</vt:lpstr>
      <vt:lpstr>“Types” of P3s in Transportation</vt:lpstr>
      <vt:lpstr>P3 - Sharing of Risk</vt:lpstr>
      <vt:lpstr>P3 Finance </vt:lpstr>
      <vt:lpstr>Sample P3 Structure – Option 1</vt:lpstr>
      <vt:lpstr>Sample P3 Structure – Option 2</vt:lpstr>
      <vt:lpstr>P3 “Cheaper” or “Better” 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and Risk In Design-Build-Finance &amp; Public-Private Partnerships </dc:title>
  <dc:creator>Lowell Clary</dc:creator>
  <cp:lastModifiedBy>Lowell Clary</cp:lastModifiedBy>
  <cp:revision>13</cp:revision>
  <dcterms:created xsi:type="dcterms:W3CDTF">2018-08-14T17:16:02Z</dcterms:created>
  <dcterms:modified xsi:type="dcterms:W3CDTF">2018-08-14T19:27:14Z</dcterms:modified>
</cp:coreProperties>
</file>