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sldIdLst>
    <p:sldId id="321" r:id="rId5"/>
    <p:sldId id="337" r:id="rId6"/>
    <p:sldId id="336" r:id="rId7"/>
    <p:sldId id="320" r:id="rId8"/>
    <p:sldId id="342" r:id="rId9"/>
    <p:sldId id="341" r:id="rId10"/>
    <p:sldId id="343" r:id="rId11"/>
    <p:sldId id="339" r:id="rId12"/>
    <p:sldId id="344" r:id="rId13"/>
    <p:sldId id="340" r:id="rId14"/>
    <p:sldId id="346" r:id="rId15"/>
    <p:sldId id="345" r:id="rId16"/>
    <p:sldId id="347" r:id="rId17"/>
    <p:sldId id="332" r:id="rId18"/>
    <p:sldId id="338" r:id="rId19"/>
    <p:sldId id="3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87B"/>
    <a:srgbClr val="14902F"/>
    <a:srgbClr val="003399"/>
    <a:srgbClr val="00729A"/>
    <a:srgbClr val="33CCFF"/>
    <a:srgbClr val="A8CCB2"/>
    <a:srgbClr val="C5DDCC"/>
    <a:srgbClr val="D8E8DD"/>
    <a:srgbClr val="F5F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9031"/>
    <p:restoredTop sz="63105" autoAdjust="0"/>
  </p:normalViewPr>
  <p:slideViewPr>
    <p:cSldViewPr snapToGrid="0">
      <p:cViewPr varScale="1">
        <p:scale>
          <a:sx n="36" d="100"/>
          <a:sy n="36" d="100"/>
        </p:scale>
        <p:origin x="200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10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+mn-lt"/>
                <a:ea typeface="Roboto" pitchFamily="2" charset="0"/>
                <a:cs typeface="+mn-cs"/>
              </a:defRPr>
            </a:pPr>
            <a:r>
              <a:rPr lang="en-US" sz="1800" b="1" dirty="0"/>
              <a:t>As an employer, have you faced an increase in resignations and retirements over the last two years?</a:t>
            </a:r>
          </a:p>
        </c:rich>
      </c:tx>
      <c:layout>
        <c:manualLayout>
          <c:xMode val="edge"/>
          <c:yMode val="edge"/>
          <c:x val="0.19645705231388469"/>
          <c:y val="1.312036670908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/>
              </a:solidFill>
              <a:latin typeface="+mn-lt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309637157342712"/>
          <c:y val="0.45784333776459762"/>
          <c:w val="0.59851646674112535"/>
          <c:h val="0.481645338030024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'[GMCC-FIU Workforce Survey Results.xlsx]Results'!$A$34</c:f>
              <c:strCache>
                <c:ptCount val="1"/>
                <c:pt idx="0">
                  <c:v>Significantly Decreased</c:v>
                </c:pt>
              </c:strCache>
            </c:strRef>
          </c:tx>
          <c:spPr>
            <a:solidFill>
              <a:srgbClr val="FBB92C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Results.xlsx]Results'!$B$33:$C$33</c:f>
              <c:strCache>
                <c:ptCount val="2"/>
                <c:pt idx="0">
                  <c:v>Resignations</c:v>
                </c:pt>
                <c:pt idx="1">
                  <c:v>Retirements</c:v>
                </c:pt>
              </c:strCache>
            </c:strRef>
          </c:cat>
          <c:val>
            <c:numRef>
              <c:f>'[GMCC-FIU Workforce Survey Results.xlsx]Results'!$B$34:$C$34</c:f>
              <c:numCache>
                <c:formatCode>0.0%</c:formatCode>
                <c:ptCount val="2"/>
                <c:pt idx="0">
                  <c:v>2.8999999999999998E-2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5-4B91-A120-390404E115B3}"/>
            </c:ext>
          </c:extLst>
        </c:ser>
        <c:ser>
          <c:idx val="1"/>
          <c:order val="1"/>
          <c:tx>
            <c:strRef>
              <c:f>'[GMCC-FIU Workforce Survey Results.xlsx]Results'!$A$35</c:f>
              <c:strCache>
                <c:ptCount val="1"/>
                <c:pt idx="0">
                  <c:v>Slightly Decreased</c:v>
                </c:pt>
              </c:strCache>
            </c:strRef>
          </c:tx>
          <c:spPr>
            <a:solidFill>
              <a:srgbClr val="FBB92C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Results.xlsx]Results'!$B$33:$C$33</c:f>
              <c:strCache>
                <c:ptCount val="2"/>
                <c:pt idx="0">
                  <c:v>Resignations</c:v>
                </c:pt>
                <c:pt idx="1">
                  <c:v>Retirements</c:v>
                </c:pt>
              </c:strCache>
            </c:strRef>
          </c:cat>
          <c:val>
            <c:numRef>
              <c:f>'[GMCC-FIU Workforce Survey Results.xlsx]Results'!$B$35:$C$35</c:f>
              <c:numCache>
                <c:formatCode>0.0%</c:formatCode>
                <c:ptCount val="2"/>
                <c:pt idx="0">
                  <c:v>5.7999999999999996E-2</c:v>
                </c:pt>
                <c:pt idx="1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5-4B91-A120-390404E115B3}"/>
            </c:ext>
          </c:extLst>
        </c:ser>
        <c:ser>
          <c:idx val="2"/>
          <c:order val="2"/>
          <c:tx>
            <c:strRef>
              <c:f>'[GMCC-FIU Workforce Survey Results.xlsx]Results'!$A$36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Results.xlsx]Results'!$B$33:$C$33</c:f>
              <c:strCache>
                <c:ptCount val="2"/>
                <c:pt idx="0">
                  <c:v>Resignations</c:v>
                </c:pt>
                <c:pt idx="1">
                  <c:v>Retirements</c:v>
                </c:pt>
              </c:strCache>
            </c:strRef>
          </c:cat>
          <c:val>
            <c:numRef>
              <c:f>'[GMCC-FIU Workforce Survey Results.xlsx]Results'!$B$36:$C$36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63B5-4B91-A120-390404E115B3}"/>
            </c:ext>
          </c:extLst>
        </c:ser>
        <c:ser>
          <c:idx val="3"/>
          <c:order val="3"/>
          <c:tx>
            <c:strRef>
              <c:f>'[GMCC-FIU Workforce Survey Results.xlsx]Results'!$A$37</c:f>
              <c:strCache>
                <c:ptCount val="1"/>
                <c:pt idx="0">
                  <c:v>No Change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Results.xlsx]Results'!$B$33:$C$33</c:f>
              <c:strCache>
                <c:ptCount val="2"/>
                <c:pt idx="0">
                  <c:v>Resignations</c:v>
                </c:pt>
                <c:pt idx="1">
                  <c:v>Retirements</c:v>
                </c:pt>
              </c:strCache>
            </c:strRef>
          </c:cat>
          <c:val>
            <c:numRef>
              <c:f>'[GMCC-FIU Workforce Survey Results.xlsx]Results'!$B$37:$C$37</c:f>
              <c:numCache>
                <c:formatCode>0.0%</c:formatCode>
                <c:ptCount val="2"/>
                <c:pt idx="0">
                  <c:v>0.36200000000000004</c:v>
                </c:pt>
                <c:pt idx="1">
                  <c:v>0.69200000000000006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B5-4B91-A120-390404E115B3}"/>
            </c:ext>
          </c:extLst>
        </c:ser>
        <c:ser>
          <c:idx val="4"/>
          <c:order val="4"/>
          <c:tx>
            <c:strRef>
              <c:f>'[GMCC-FIU Workforce Survey Results.xlsx]Results'!$A$38</c:f>
              <c:strCache>
                <c:ptCount val="1"/>
                <c:pt idx="0">
                  <c:v>Slightly Increased</c:v>
                </c:pt>
              </c:strCache>
            </c:strRef>
          </c:tx>
          <c:spPr>
            <a:solidFill>
              <a:srgbClr val="6AA87B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9082962956062155E-2"/>
                  <c:y val="-4.7916698894106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B5-4B91-A120-390404E11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Results.xlsx]Results'!$B$33:$C$33</c:f>
              <c:strCache>
                <c:ptCount val="2"/>
                <c:pt idx="0">
                  <c:v>Resignations</c:v>
                </c:pt>
                <c:pt idx="1">
                  <c:v>Retirements</c:v>
                </c:pt>
              </c:strCache>
            </c:strRef>
          </c:cat>
          <c:val>
            <c:numRef>
              <c:f>'[GMCC-FIU Workforce Survey Results.xlsx]Results'!$B$38:$C$38</c:f>
              <c:numCache>
                <c:formatCode>0.0%</c:formatCode>
                <c:ptCount val="2"/>
                <c:pt idx="0">
                  <c:v>0.38900000000000001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B5-4B91-A120-390404E115B3}"/>
            </c:ext>
          </c:extLst>
        </c:ser>
        <c:ser>
          <c:idx val="5"/>
          <c:order val="5"/>
          <c:tx>
            <c:strRef>
              <c:f>'[GMCC-FIU Workforce Survey Results.xlsx]Results'!$A$39</c:f>
              <c:strCache>
                <c:ptCount val="1"/>
                <c:pt idx="0">
                  <c:v>Significantly Increased</c:v>
                </c:pt>
              </c:strCache>
            </c:strRef>
          </c:tx>
          <c:spPr>
            <a:solidFill>
              <a:srgbClr val="6AA87B">
                <a:alpha val="76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9.1603053435115617E-3"/>
                  <c:y val="-1.190462438152518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B5-4B91-A120-390404E11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Results.xlsx]Results'!$B$33:$C$33</c:f>
              <c:strCache>
                <c:ptCount val="2"/>
                <c:pt idx="0">
                  <c:v>Resignations</c:v>
                </c:pt>
                <c:pt idx="1">
                  <c:v>Retirements</c:v>
                </c:pt>
              </c:strCache>
            </c:strRef>
          </c:cat>
          <c:val>
            <c:numRef>
              <c:f>'[GMCC-FIU Workforce Survey Results.xlsx]Results'!$B$39:$C$39</c:f>
              <c:numCache>
                <c:formatCode>0.0%</c:formatCode>
                <c:ptCount val="2"/>
                <c:pt idx="0">
                  <c:v>0.161</c:v>
                </c:pt>
                <c:pt idx="1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B5-4B91-A120-390404E11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576673599"/>
        <c:axId val="1170939327"/>
      </c:barChart>
      <c:catAx>
        <c:axId val="1576673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Roboto" pitchFamily="2" charset="0"/>
                <a:cs typeface="+mn-cs"/>
              </a:defRPr>
            </a:pPr>
            <a:endParaRPr lang="en-US"/>
          </a:p>
        </c:txPr>
        <c:crossAx val="1170939327"/>
        <c:crosses val="autoZero"/>
        <c:auto val="1"/>
        <c:lblAlgn val="ctr"/>
        <c:lblOffset val="100"/>
        <c:noMultiLvlLbl val="0"/>
      </c:catAx>
      <c:valAx>
        <c:axId val="1170939327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576673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84726131683565"/>
          <c:y val="0.22059066271107047"/>
          <c:w val="0.71522764847859954"/>
          <c:h val="0.22159621690348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bg1"/>
          </a:solidFill>
          <a:latin typeface="+mn-lt"/>
          <a:ea typeface="Roboto" pitchFamily="2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bg1"/>
                </a:solidFill>
                <a:latin typeface="+mn-lt"/>
                <a:ea typeface="Roboto" pitchFamily="2" charset="0"/>
                <a:cs typeface="+mn-cs"/>
              </a:defRPr>
            </a:pPr>
            <a:r>
              <a:rPr lang="en-US" b="1" dirty="0"/>
              <a:t>How important is it to establish partnerships and collaborations with local universities and colleges?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bg1"/>
              </a:solidFill>
              <a:latin typeface="+mn-lt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'[GMCC-FIU Workforce Survey Results 3.14.24.xlsx]Results'!$D$237</c:f>
              <c:strCache>
                <c:ptCount val="1"/>
                <c:pt idx="0">
                  <c:v>For your industry sector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35923592074868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F6-4878-BAA9-FE0025578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 3.14.24.xlsx]Results'!$B$238:$B$243</c:f>
              <c:strCache>
                <c:ptCount val="4"/>
                <c:pt idx="0">
                  <c:v>Not Important At All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Extremely or Very Important</c:v>
                </c:pt>
              </c:strCache>
              <c:extLst/>
            </c:strRef>
          </c:cat>
          <c:val>
            <c:numRef>
              <c:f>'[GMCC-FIU Workforce Survey Results 3.14.24.xlsx]Results'!$D$238:$D$243</c:f>
              <c:numCache>
                <c:formatCode>0.0%</c:formatCode>
                <c:ptCount val="4"/>
                <c:pt idx="0">
                  <c:v>0.02</c:v>
                </c:pt>
                <c:pt idx="1">
                  <c:v>5.1999999999999998E-2</c:v>
                </c:pt>
                <c:pt idx="2">
                  <c:v>0.17399999999999999</c:v>
                </c:pt>
                <c:pt idx="3">
                  <c:v>0.754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6-4878-BAA9-FE0025578453}"/>
            </c:ext>
          </c:extLst>
        </c:ser>
        <c:ser>
          <c:idx val="0"/>
          <c:order val="1"/>
          <c:tx>
            <c:strRef>
              <c:f>'[GMCC-FIU Workforce Survey Results 3.14.24.xlsx]Results'!$C$237</c:f>
              <c:strCache>
                <c:ptCount val="1"/>
                <c:pt idx="0">
                  <c:v>For your organization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051113594827648E-2"/>
                  <c:y val="-4.5248868778282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F6-4878-BAA9-FE0025578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 3.14.24.xlsx]Results'!$B$238:$B$243</c:f>
              <c:strCache>
                <c:ptCount val="4"/>
                <c:pt idx="0">
                  <c:v>Not Important At All</c:v>
                </c:pt>
                <c:pt idx="1">
                  <c:v>Slightly Important</c:v>
                </c:pt>
                <c:pt idx="2">
                  <c:v>Moderately Important</c:v>
                </c:pt>
                <c:pt idx="3">
                  <c:v>Extremely or Very Important</c:v>
                </c:pt>
              </c:strCache>
              <c:extLst/>
            </c:strRef>
          </c:cat>
          <c:val>
            <c:numRef>
              <c:f>'[GMCC-FIU Workforce Survey Results 3.14.24.xlsx]Results'!$C$238:$C$243</c:f>
              <c:numCache>
                <c:formatCode>0.0%</c:formatCode>
                <c:ptCount val="4"/>
                <c:pt idx="0">
                  <c:v>2.9000000000000001E-2</c:v>
                </c:pt>
                <c:pt idx="1">
                  <c:v>7.1999999999999995E-2</c:v>
                </c:pt>
                <c:pt idx="2">
                  <c:v>0.17299999999999999</c:v>
                </c:pt>
                <c:pt idx="3">
                  <c:v>0.72499999999999998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DF6-4878-BAA9-FE0025578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657309407"/>
        <c:axId val="654598463"/>
      </c:barChart>
      <c:catAx>
        <c:axId val="657309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Roboto" pitchFamily="2" charset="0"/>
                <a:cs typeface="+mn-cs"/>
              </a:defRPr>
            </a:pPr>
            <a:endParaRPr lang="en-US"/>
          </a:p>
        </c:txPr>
        <c:crossAx val="654598463"/>
        <c:crosses val="autoZero"/>
        <c:auto val="1"/>
        <c:lblAlgn val="ctr"/>
        <c:lblOffset val="100"/>
        <c:noMultiLvlLbl val="0"/>
      </c:catAx>
      <c:valAx>
        <c:axId val="65459846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57309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+mn-lt"/>
          <a:ea typeface="Roboto" pitchFamily="2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1"/>
                </a:solidFill>
                <a:latin typeface="+mn-lt"/>
                <a:ea typeface="Roboto" pitchFamily="2" charset="0"/>
                <a:cs typeface="+mn-cs"/>
              </a:defRPr>
            </a:pPr>
            <a:r>
              <a:rPr lang="en-US" dirty="0"/>
              <a:t>How prepared is your organization to handle the evolving landscape of Miami-Dade’s workforce? </a:t>
            </a:r>
          </a:p>
        </c:rich>
      </c:tx>
      <c:layout>
        <c:manualLayout>
          <c:xMode val="edge"/>
          <c:yMode val="edge"/>
          <c:x val="8.5383681878474851E-2"/>
          <c:y val="2.61195434727496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bg1"/>
              </a:solidFill>
              <a:latin typeface="+mn-lt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2397628797257402"/>
          <c:w val="0.65653491144785425"/>
          <c:h val="0.72497354749283149"/>
        </c:manualLayout>
      </c:layout>
      <c:pieChart>
        <c:varyColors val="1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6AA87B">
                  <a:alpha val="76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0E-418D-AFF9-60D88C4E90A8}"/>
              </c:ext>
            </c:extLst>
          </c:dPt>
          <c:dPt>
            <c:idx val="1"/>
            <c:bubble3D val="0"/>
            <c:spPr>
              <a:solidFill>
                <a:srgbClr val="A8CC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0E-418D-AFF9-60D88C4E90A8}"/>
              </c:ext>
            </c:extLst>
          </c:dPt>
          <c:dPt>
            <c:idx val="2"/>
            <c:bubble3D val="0"/>
            <c:spPr>
              <a:solidFill>
                <a:srgbClr val="FBB92C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0E-418D-AFF9-60D88C4E90A8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0E-418D-AFF9-60D88C4E90A8}"/>
              </c:ext>
            </c:extLst>
          </c:dPt>
          <c:dLbls>
            <c:dLbl>
              <c:idx val="2"/>
              <c:layout>
                <c:manualLayout>
                  <c:x val="7.689538807649042E-2"/>
                  <c:y val="0.109758307626274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0E-418D-AFF9-60D88C4E90A8}"/>
                </c:ext>
              </c:extLst>
            </c:dLbl>
            <c:dLbl>
              <c:idx val="3"/>
              <c:layout>
                <c:manualLayout>
                  <c:x val="4.9715660542432198E-2"/>
                  <c:y val="0.12618706372254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0E-418D-AFF9-60D88C4E90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'[GMCC-FIU Workforce Survey Results.xlsx]Results'!$B$276:$B$279</c:f>
              <c:strCache>
                <c:ptCount val="4"/>
                <c:pt idx="0">
                  <c:v>Well prepared</c:v>
                </c:pt>
                <c:pt idx="1">
                  <c:v>Somewhat prepared</c:v>
                </c:pt>
                <c:pt idx="2">
                  <c:v>Not Prepared</c:v>
                </c:pt>
                <c:pt idx="3">
                  <c:v>Not Sure</c:v>
                </c:pt>
              </c:strCache>
            </c:strRef>
          </c:cat>
          <c:val>
            <c:numRef>
              <c:f>'[GMCC-FIU Workforce Survey Results.xlsx]Results'!$C$276:$C$279</c:f>
              <c:numCache>
                <c:formatCode>0.0%</c:formatCode>
                <c:ptCount val="4"/>
                <c:pt idx="0">
                  <c:v>0.17599999999999999</c:v>
                </c:pt>
                <c:pt idx="1">
                  <c:v>0.67600000000000005</c:v>
                </c:pt>
                <c:pt idx="2">
                  <c:v>8.4000000000000005E-2</c:v>
                </c:pt>
                <c:pt idx="3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0E-418D-AFF9-60D88C4E9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751109671660795"/>
          <c:y val="0.2536231999068872"/>
          <c:w val="0.28248890328339205"/>
          <c:h val="0.64761768720439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bg1"/>
          </a:solidFill>
          <a:latin typeface="+mn-lt"/>
          <a:ea typeface="Roboto" pitchFamily="2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-5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r>
              <a:rPr lang="en-US" dirty="0"/>
              <a:t>As an employer, how challenging is it to be competitive in the following areas?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-50" baseline="0">
              <a:solidFill>
                <a:schemeClr val="bg1"/>
              </a:solidFill>
              <a:latin typeface="+mn-lt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3"/>
          <c:order val="0"/>
          <c:tx>
            <c:strRef>
              <c:f>'[GMCC-FIU Workforce Survey Results.xlsx]Results'!$R$17</c:f>
              <c:strCache>
                <c:ptCount val="1"/>
                <c:pt idx="0">
                  <c:v>Very or Extremely Challenging</c:v>
                </c:pt>
              </c:strCache>
            </c:strRef>
          </c:tx>
          <c:spPr>
            <a:solidFill>
              <a:srgbClr val="6AA87B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spc="-70" baseline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Results.xlsx]Results'!$N$18:$N$27</c:f>
              <c:strCache>
                <c:ptCount val="10"/>
                <c:pt idx="0">
                  <c:v>Inclusive Work Environment</c:v>
                </c:pt>
                <c:pt idx="1">
                  <c:v>Purposeful Work</c:v>
                </c:pt>
                <c:pt idx="2">
                  <c:v>Company Culture</c:v>
                </c:pt>
                <c:pt idx="3">
                  <c:v>Office Location</c:v>
                </c:pt>
                <c:pt idx="4">
                  <c:v>Transportation Options</c:v>
                </c:pt>
                <c:pt idx="5">
                  <c:v>Growth Opportunities</c:v>
                </c:pt>
                <c:pt idx="6">
                  <c:v>Remote Work Options</c:v>
                </c:pt>
                <c:pt idx="7">
                  <c:v>Work Schedule Flexibility</c:v>
                </c:pt>
                <c:pt idx="8">
                  <c:v>Benefits Package</c:v>
                </c:pt>
                <c:pt idx="9">
                  <c:v>Competitive Salary</c:v>
                </c:pt>
              </c:strCache>
            </c:strRef>
          </c:cat>
          <c:val>
            <c:numRef>
              <c:f>'[GMCC-FIU Workforce Survey Results.xlsx]Results'!$R$18:$R$27</c:f>
              <c:numCache>
                <c:formatCode>0.0%</c:formatCode>
                <c:ptCount val="10"/>
                <c:pt idx="0">
                  <c:v>0.13600000000000001</c:v>
                </c:pt>
                <c:pt idx="1">
                  <c:v>0.15900000000000003</c:v>
                </c:pt>
                <c:pt idx="2">
                  <c:v>0.19600000000000001</c:v>
                </c:pt>
                <c:pt idx="3">
                  <c:v>0.20400000000000001</c:v>
                </c:pt>
                <c:pt idx="4">
                  <c:v>0.29300000000000004</c:v>
                </c:pt>
                <c:pt idx="5">
                  <c:v>0.30199999999999999</c:v>
                </c:pt>
                <c:pt idx="6">
                  <c:v>0.313</c:v>
                </c:pt>
                <c:pt idx="7">
                  <c:v>0.318</c:v>
                </c:pt>
                <c:pt idx="8">
                  <c:v>0.371</c:v>
                </c:pt>
                <c:pt idx="9">
                  <c:v>0.58600000000000008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2-425B-AB96-C41974A6FC28}"/>
            </c:ext>
          </c:extLst>
        </c:ser>
        <c:ser>
          <c:idx val="2"/>
          <c:order val="1"/>
          <c:tx>
            <c:strRef>
              <c:f>'[GMCC-FIU Workforce Survey Results.xlsx]Results'!$Q$17</c:f>
              <c:strCache>
                <c:ptCount val="1"/>
                <c:pt idx="0">
                  <c:v>Moderately Challenging</c:v>
                </c:pt>
              </c:strCache>
            </c:strRef>
          </c:tx>
          <c:spPr>
            <a:solidFill>
              <a:srgbClr val="6AA8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spc="-70" baseline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Results.xlsx]Results'!$N$18:$N$27</c:f>
              <c:strCache>
                <c:ptCount val="10"/>
                <c:pt idx="0">
                  <c:v>Inclusive Work Environment</c:v>
                </c:pt>
                <c:pt idx="1">
                  <c:v>Purposeful Work</c:v>
                </c:pt>
                <c:pt idx="2">
                  <c:v>Company Culture</c:v>
                </c:pt>
                <c:pt idx="3">
                  <c:v>Office Location</c:v>
                </c:pt>
                <c:pt idx="4">
                  <c:v>Transportation Options</c:v>
                </c:pt>
                <c:pt idx="5">
                  <c:v>Growth Opportunities</c:v>
                </c:pt>
                <c:pt idx="6">
                  <c:v>Remote Work Options</c:v>
                </c:pt>
                <c:pt idx="7">
                  <c:v>Work Schedule Flexibility</c:v>
                </c:pt>
                <c:pt idx="8">
                  <c:v>Benefits Package</c:v>
                </c:pt>
                <c:pt idx="9">
                  <c:v>Competitive Salary</c:v>
                </c:pt>
              </c:strCache>
            </c:strRef>
          </c:cat>
          <c:val>
            <c:numRef>
              <c:f>'[GMCC-FIU Workforce Survey Results.xlsx]Results'!$Q$18:$Q$27</c:f>
              <c:numCache>
                <c:formatCode>0.0%</c:formatCode>
                <c:ptCount val="10"/>
                <c:pt idx="0">
                  <c:v>0.20899999999999999</c:v>
                </c:pt>
                <c:pt idx="1">
                  <c:v>0.2</c:v>
                </c:pt>
                <c:pt idx="2">
                  <c:v>0.19600000000000001</c:v>
                </c:pt>
                <c:pt idx="3">
                  <c:v>0.30599999999999999</c:v>
                </c:pt>
                <c:pt idx="4">
                  <c:v>0.222</c:v>
                </c:pt>
                <c:pt idx="5">
                  <c:v>0.36099999999999999</c:v>
                </c:pt>
                <c:pt idx="6">
                  <c:v>0.26500000000000001</c:v>
                </c:pt>
                <c:pt idx="7">
                  <c:v>0.28000000000000003</c:v>
                </c:pt>
                <c:pt idx="8">
                  <c:v>0.28199999999999997</c:v>
                </c:pt>
                <c:pt idx="9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D2-425B-AB96-C41974A6FC28}"/>
            </c:ext>
          </c:extLst>
        </c:ser>
        <c:ser>
          <c:idx val="1"/>
          <c:order val="2"/>
          <c:tx>
            <c:strRef>
              <c:f>'[GMCC-FIU Workforce Survey Results.xlsx]Results'!$P$17</c:f>
              <c:strCache>
                <c:ptCount val="1"/>
                <c:pt idx="0">
                  <c:v>Slightly Challenging</c:v>
                </c:pt>
              </c:strCache>
            </c:strRef>
          </c:tx>
          <c:spPr>
            <a:solidFill>
              <a:srgbClr val="A8CC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spc="-70" baseline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Results.xlsx]Results'!$N$18:$N$27</c:f>
              <c:strCache>
                <c:ptCount val="10"/>
                <c:pt idx="0">
                  <c:v>Inclusive Work Environment</c:v>
                </c:pt>
                <c:pt idx="1">
                  <c:v>Purposeful Work</c:v>
                </c:pt>
                <c:pt idx="2">
                  <c:v>Company Culture</c:v>
                </c:pt>
                <c:pt idx="3">
                  <c:v>Office Location</c:v>
                </c:pt>
                <c:pt idx="4">
                  <c:v>Transportation Options</c:v>
                </c:pt>
                <c:pt idx="5">
                  <c:v>Growth Opportunities</c:v>
                </c:pt>
                <c:pt idx="6">
                  <c:v>Remote Work Options</c:v>
                </c:pt>
                <c:pt idx="7">
                  <c:v>Work Schedule Flexibility</c:v>
                </c:pt>
                <c:pt idx="8">
                  <c:v>Benefits Package</c:v>
                </c:pt>
                <c:pt idx="9">
                  <c:v>Competitive Salary</c:v>
                </c:pt>
              </c:strCache>
            </c:strRef>
          </c:cat>
          <c:val>
            <c:numRef>
              <c:f>'[GMCC-FIU Workforce Survey Results.xlsx]Results'!$P$18:$P$27</c:f>
              <c:numCache>
                <c:formatCode>0.0%</c:formatCode>
                <c:ptCount val="10"/>
                <c:pt idx="0">
                  <c:v>0.24399999999999999</c:v>
                </c:pt>
                <c:pt idx="1">
                  <c:v>0.23800000000000002</c:v>
                </c:pt>
                <c:pt idx="2">
                  <c:v>0.28300000000000003</c:v>
                </c:pt>
                <c:pt idx="3">
                  <c:v>0.187</c:v>
                </c:pt>
                <c:pt idx="4">
                  <c:v>0.22500000000000001</c:v>
                </c:pt>
                <c:pt idx="5">
                  <c:v>0.221</c:v>
                </c:pt>
                <c:pt idx="6">
                  <c:v>0.17800000000000002</c:v>
                </c:pt>
                <c:pt idx="7">
                  <c:v>0.20800000000000002</c:v>
                </c:pt>
                <c:pt idx="8">
                  <c:v>0.191</c:v>
                </c:pt>
                <c:pt idx="9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D2-425B-AB96-C41974A6FC28}"/>
            </c:ext>
          </c:extLst>
        </c:ser>
        <c:ser>
          <c:idx val="0"/>
          <c:order val="3"/>
          <c:tx>
            <c:strRef>
              <c:f>'[GMCC-FIU Workforce Survey Results.xlsx]Results'!$O$17</c:f>
              <c:strCache>
                <c:ptCount val="1"/>
                <c:pt idx="0">
                  <c:v>Not Challenging At All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spc="-70" baseline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Results.xlsx]Results'!$N$18:$N$27</c:f>
              <c:strCache>
                <c:ptCount val="10"/>
                <c:pt idx="0">
                  <c:v>Inclusive Work Environment</c:v>
                </c:pt>
                <c:pt idx="1">
                  <c:v>Purposeful Work</c:v>
                </c:pt>
                <c:pt idx="2">
                  <c:v>Company Culture</c:v>
                </c:pt>
                <c:pt idx="3">
                  <c:v>Office Location</c:v>
                </c:pt>
                <c:pt idx="4">
                  <c:v>Transportation Options</c:v>
                </c:pt>
                <c:pt idx="5">
                  <c:v>Growth Opportunities</c:v>
                </c:pt>
                <c:pt idx="6">
                  <c:v>Remote Work Options</c:v>
                </c:pt>
                <c:pt idx="7">
                  <c:v>Work Schedule Flexibility</c:v>
                </c:pt>
                <c:pt idx="8">
                  <c:v>Benefits Package</c:v>
                </c:pt>
                <c:pt idx="9">
                  <c:v>Competitive Salary</c:v>
                </c:pt>
              </c:strCache>
            </c:strRef>
          </c:cat>
          <c:val>
            <c:numRef>
              <c:f>'[GMCC-FIU Workforce Survey Results.xlsx]Results'!$O$18:$O$27</c:f>
              <c:numCache>
                <c:formatCode>0.0%</c:formatCode>
                <c:ptCount val="10"/>
                <c:pt idx="0">
                  <c:v>0.41200000000000003</c:v>
                </c:pt>
                <c:pt idx="1">
                  <c:v>0.40299999999999997</c:v>
                </c:pt>
                <c:pt idx="2">
                  <c:v>0.32600000000000001</c:v>
                </c:pt>
                <c:pt idx="3">
                  <c:v>0.30399999999999999</c:v>
                </c:pt>
                <c:pt idx="4">
                  <c:v>0.26</c:v>
                </c:pt>
                <c:pt idx="5">
                  <c:v>0.11599999999999999</c:v>
                </c:pt>
                <c:pt idx="6">
                  <c:v>0.24299999999999999</c:v>
                </c:pt>
                <c:pt idx="7">
                  <c:v>0.19399999999999998</c:v>
                </c:pt>
                <c:pt idx="8">
                  <c:v>0.156</c:v>
                </c:pt>
                <c:pt idx="9">
                  <c:v>5.5999999999999994E-2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D2-425B-AB96-C41974A6F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45404191"/>
        <c:axId val="1131309152"/>
      </c:barChart>
      <c:catAx>
        <c:axId val="204540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-5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1131309152"/>
        <c:crosses val="autoZero"/>
        <c:auto val="1"/>
        <c:lblAlgn val="ctr"/>
        <c:lblOffset val="100"/>
        <c:noMultiLvlLbl val="0"/>
      </c:catAx>
      <c:valAx>
        <c:axId val="1131309152"/>
        <c:scaling>
          <c:orientation val="minMax"/>
          <c:max val="1"/>
        </c:scaling>
        <c:delete val="1"/>
        <c:axPos val="b"/>
        <c:numFmt formatCode="0.0%" sourceLinked="1"/>
        <c:majorTickMark val="none"/>
        <c:minorTickMark val="none"/>
        <c:tickLblPos val="nextTo"/>
        <c:crossAx val="2045404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2304224469973809E-2"/>
          <c:y val="0.12042695831070639"/>
          <c:w val="0.9567486236078071"/>
          <c:h val="8.3992813515309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-50" baseline="0">
              <a:solidFill>
                <a:schemeClr val="bg1"/>
              </a:solidFill>
              <a:latin typeface="+mn-lt"/>
              <a:ea typeface="Roboto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spc="-50" baseline="0">
          <a:solidFill>
            <a:schemeClr val="bg1"/>
          </a:solidFill>
          <a:latin typeface="+mn-lt"/>
          <a:ea typeface="Roboto" panose="02000000000000000000" pitchFamily="2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-7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r>
              <a:rPr lang="en-US" dirty="0"/>
              <a:t>What are the most significant reasons you are seeing people leave your organization?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-70" baseline="0">
              <a:solidFill>
                <a:schemeClr val="bg1"/>
              </a:solidFill>
              <a:latin typeface="+mn-lt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817095974399618"/>
          <c:y val="0.16777459197329109"/>
          <c:w val="0.49182904025600382"/>
          <c:h val="0.6243602924784774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364D7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72504069902654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-70" baseline="0">
                      <a:solidFill>
                        <a:schemeClr val="bg1"/>
                      </a:solidFill>
                      <a:latin typeface="+mn-lt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75-415F-AA31-9B8502D2F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spc="-70" baseline="0">
                    <a:solidFill>
                      <a:schemeClr val="bg1"/>
                    </a:solidFill>
                    <a:latin typeface="+mn-lt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Results.xlsx]Results'!$A$52:$A$57</c:f>
              <c:strCache>
                <c:ptCount val="5"/>
                <c:pt idx="0">
                  <c:v>Financially independent</c:v>
                </c:pt>
                <c:pt idx="1">
                  <c:v>More flexibility</c:v>
                </c:pt>
                <c:pt idx="2">
                  <c:v>New opportunities outside of South Florida</c:v>
                </c:pt>
                <c:pt idx="3">
                  <c:v>New opportunities locally</c:v>
                </c:pt>
                <c:pt idx="4">
                  <c:v>Cost of living</c:v>
                </c:pt>
              </c:strCache>
              <c:extLst/>
            </c:strRef>
          </c:cat>
          <c:val>
            <c:numRef>
              <c:f>'[GMCC-FIU Workforce Survey Results.xlsx]Results'!$C$52:$C$57</c:f>
              <c:numCache>
                <c:formatCode>0.0%</c:formatCode>
                <c:ptCount val="5"/>
                <c:pt idx="0">
                  <c:v>0.11444141689373297</c:v>
                </c:pt>
                <c:pt idx="1">
                  <c:v>0.24523160762942781</c:v>
                </c:pt>
                <c:pt idx="2">
                  <c:v>0.27792915531335149</c:v>
                </c:pt>
                <c:pt idx="3">
                  <c:v>0.4768392370572207</c:v>
                </c:pt>
                <c:pt idx="4">
                  <c:v>0.56675749318801094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F75-415F-AA31-9B8502D2F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045404191"/>
        <c:axId val="1131309152"/>
      </c:barChart>
      <c:catAx>
        <c:axId val="204540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400" b="0" i="0" u="none" strike="noStrike" kern="1200" spc="-7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1131309152"/>
        <c:crosses val="autoZero"/>
        <c:auto val="1"/>
        <c:lblAlgn val="ctr"/>
        <c:lblOffset val="100"/>
        <c:noMultiLvlLbl val="0"/>
      </c:catAx>
      <c:valAx>
        <c:axId val="1131309152"/>
        <c:scaling>
          <c:orientation val="minMax"/>
          <c:max val="0.60000000000000009"/>
        </c:scaling>
        <c:delete val="1"/>
        <c:axPos val="b"/>
        <c:numFmt formatCode="0.0%" sourceLinked="1"/>
        <c:majorTickMark val="out"/>
        <c:minorTickMark val="none"/>
        <c:tickLblPos val="nextTo"/>
        <c:crossAx val="204540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spc="-70" baseline="0">
          <a:solidFill>
            <a:schemeClr val="bg1"/>
          </a:solidFill>
          <a:latin typeface="+mn-lt"/>
          <a:ea typeface="Roboto" panose="02000000000000000000" pitchFamily="2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What challenges do you face employing qualified workers? </a:t>
            </a:r>
          </a:p>
        </c:rich>
      </c:tx>
      <c:layout>
        <c:manualLayout>
          <c:xMode val="edge"/>
          <c:yMode val="edge"/>
          <c:x val="0.1665029954459139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3006172451793778"/>
          <c:y val="0.14029444029794674"/>
          <c:w val="0.56993827548206222"/>
          <c:h val="0.73637625041951982"/>
        </c:manualLayout>
      </c:layout>
      <c:barChart>
        <c:barDir val="bar"/>
        <c:grouping val="stacked"/>
        <c:varyColors val="0"/>
        <c:ser>
          <c:idx val="1"/>
          <c:order val="0"/>
          <c:spPr>
            <a:solidFill>
              <a:srgbClr val="6AA87B"/>
            </a:solidFill>
          </c:spPr>
          <c:invertIfNegative val="0"/>
          <c:dLbls>
            <c:dLbl>
              <c:idx val="0"/>
              <c:layout>
                <c:manualLayout>
                  <c:x val="-2.286425865040736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ED-46D5-92DA-D5DBA4944B24}"/>
                </c:ext>
              </c:extLst>
            </c:dLbl>
            <c:dLbl>
              <c:idx val="1"/>
              <c:layout>
                <c:manualLayout>
                  <c:x val="-2.2469418902194348E-3"/>
                  <c:y val="-1.354247205728442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ED-46D5-92DA-D5DBA4944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'[GMCC-FIU Workforce Survey Results.xlsx]Results'!$B$162:$B$165</c:f>
              <c:strCache>
                <c:ptCount val="4"/>
                <c:pt idx="0">
                  <c:v>A lack of training and development opportunities for current employees</c:v>
                </c:pt>
                <c:pt idx="1">
                  <c:v>Other (please specify):</c:v>
                </c:pt>
                <c:pt idx="2">
                  <c:v>Difficulty in attracting top talent to your company</c:v>
                </c:pt>
                <c:pt idx="3">
                  <c:v>A lack of qualified candidates in the job market pool</c:v>
                </c:pt>
              </c:strCache>
            </c:strRef>
          </c:cat>
          <c:val>
            <c:numRef>
              <c:f>'[GMCC-FIU Workforce Survey Results.xlsx]Results'!$D$162:$D$165</c:f>
              <c:numCache>
                <c:formatCode>0.0%</c:formatCode>
                <c:ptCount val="4"/>
                <c:pt idx="0">
                  <c:v>0.12944983818770225</c:v>
                </c:pt>
                <c:pt idx="1">
                  <c:v>0.13915857605177995</c:v>
                </c:pt>
                <c:pt idx="2">
                  <c:v>0.44012944983818769</c:v>
                </c:pt>
                <c:pt idx="3">
                  <c:v>0.70226537216828477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ED-46D5-92DA-D5DBA4944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45404191"/>
        <c:axId val="1131309152"/>
      </c:barChart>
      <c:catAx>
        <c:axId val="204540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 algn="r">
              <a:defRPr/>
            </a:pPr>
            <a:endParaRPr lang="en-US"/>
          </a:p>
        </c:txPr>
        <c:crossAx val="1131309152"/>
        <c:crosses val="autoZero"/>
        <c:auto val="1"/>
        <c:lblAlgn val="ctr"/>
        <c:lblOffset val="100"/>
        <c:noMultiLvlLbl val="0"/>
      </c:catAx>
      <c:valAx>
        <c:axId val="1131309152"/>
        <c:scaling>
          <c:orientation val="minMax"/>
          <c:max val="0.71000000000000008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2045404191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spc="-70" baseline="0">
          <a:solidFill>
            <a:srgbClr val="F5F9F6"/>
          </a:solidFill>
          <a:latin typeface="+mn-lt"/>
          <a:ea typeface="Roboto" panose="02000000000000000000" pitchFamily="2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-70" baseline="0">
                <a:solidFill>
                  <a:schemeClr val="bg1"/>
                </a:solidFill>
                <a:latin typeface="+mn-lt"/>
                <a:ea typeface="Roboto" pitchFamily="2" charset="0"/>
                <a:cs typeface="+mn-cs"/>
              </a:defRPr>
            </a:pPr>
            <a:r>
              <a:rPr lang="en-US" dirty="0"/>
              <a:t>How have resignations impacted your business functions?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-70" baseline="0">
              <a:solidFill>
                <a:schemeClr val="bg1"/>
              </a:solidFill>
              <a:latin typeface="+mn-lt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104064918238324"/>
          <c:y val="0.27577992691118497"/>
          <c:w val="0.5389593508176167"/>
          <c:h val="0.69332968928519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'[GMCC-FIU Workforce Survey Results 3.14.24.xlsx]Profit-Nonprofit'!$A$60</c:f>
              <c:strCache>
                <c:ptCount val="1"/>
                <c:pt idx="0">
                  <c:v>No impact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cat>
            <c:strRef>
              <c:f>'[GMCC-FIU Workforce Survey Results 3.14.24.xlsx]Profit-Nonprofit'!$B$59:$D$59</c:f>
              <c:strCache>
                <c:ptCount val="3"/>
                <c:pt idx="0">
                  <c:v>For profit</c:v>
                </c:pt>
                <c:pt idx="1">
                  <c:v>Education and Government</c:v>
                </c:pt>
                <c:pt idx="2">
                  <c:v>Nonprofit</c:v>
                </c:pt>
              </c:strCache>
            </c:strRef>
          </c:cat>
          <c:val>
            <c:numRef>
              <c:f>'[GMCC-FIU Workforce Survey Results 3.14.24.xlsx]Profit-Nonprofit'!$B$60:$D$60</c:f>
              <c:numCache>
                <c:formatCode>0.0%</c:formatCode>
                <c:ptCount val="3"/>
                <c:pt idx="0">
                  <c:v>0.04</c:v>
                </c:pt>
                <c:pt idx="1">
                  <c:v>0</c:v>
                </c:pt>
                <c:pt idx="2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F-4472-A161-BF31F421A04A}"/>
            </c:ext>
          </c:extLst>
        </c:ser>
        <c:ser>
          <c:idx val="1"/>
          <c:order val="1"/>
          <c:tx>
            <c:strRef>
              <c:f>'[GMCC-FIU Workforce Survey Results 3.14.24.xlsx]Profit-Nonprofit'!$A$61</c:f>
              <c:strCache>
                <c:ptCount val="1"/>
                <c:pt idx="0">
                  <c:v>Slightly impacted</c:v>
                </c:pt>
              </c:strCache>
            </c:strRef>
          </c:tx>
          <c:spPr>
            <a:solidFill>
              <a:srgbClr val="A8CC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spc="-70" baseline="0">
                    <a:solidFill>
                      <a:schemeClr val="bg1"/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 3.14.24.xlsx]Profit-Nonprofit'!$B$59:$D$59</c:f>
              <c:strCache>
                <c:ptCount val="3"/>
                <c:pt idx="0">
                  <c:v>For profit</c:v>
                </c:pt>
                <c:pt idx="1">
                  <c:v>Education and Government</c:v>
                </c:pt>
                <c:pt idx="2">
                  <c:v>Nonprofit</c:v>
                </c:pt>
              </c:strCache>
            </c:strRef>
          </c:cat>
          <c:val>
            <c:numRef>
              <c:f>'[GMCC-FIU Workforce Survey Results 3.14.24.xlsx]Profit-Nonprofit'!$B$61:$D$61</c:f>
              <c:numCache>
                <c:formatCode>0.0%</c:formatCode>
                <c:ptCount val="3"/>
                <c:pt idx="0">
                  <c:v>0.56000000000000005</c:v>
                </c:pt>
                <c:pt idx="1">
                  <c:v>0.36</c:v>
                </c:pt>
                <c:pt idx="2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3F-4472-A161-BF31F421A04A}"/>
            </c:ext>
          </c:extLst>
        </c:ser>
        <c:ser>
          <c:idx val="2"/>
          <c:order val="2"/>
          <c:tx>
            <c:strRef>
              <c:f>'[GMCC-FIU Workforce Survey Results 3.14.24.xlsx]Profit-Nonprofit'!$A$62</c:f>
              <c:strCache>
                <c:ptCount val="1"/>
                <c:pt idx="0">
                  <c:v>Significantly impacted</c:v>
                </c:pt>
              </c:strCache>
            </c:strRef>
          </c:tx>
          <c:spPr>
            <a:solidFill>
              <a:srgbClr val="6AA8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spc="-70" baseline="0">
                    <a:solidFill>
                      <a:schemeClr val="bg1"/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 3.14.24.xlsx]Profit-Nonprofit'!$B$59:$D$59</c:f>
              <c:strCache>
                <c:ptCount val="3"/>
                <c:pt idx="0">
                  <c:v>For profit</c:v>
                </c:pt>
                <c:pt idx="1">
                  <c:v>Education and Government</c:v>
                </c:pt>
                <c:pt idx="2">
                  <c:v>Nonprofit</c:v>
                </c:pt>
              </c:strCache>
            </c:strRef>
          </c:cat>
          <c:val>
            <c:numRef>
              <c:f>'[GMCC-FIU Workforce Survey Results 3.14.24.xlsx]Profit-Nonprofit'!$B$62:$D$62</c:f>
              <c:numCache>
                <c:formatCode>0.0%</c:formatCode>
                <c:ptCount val="3"/>
                <c:pt idx="0">
                  <c:v>0.4</c:v>
                </c:pt>
                <c:pt idx="1">
                  <c:v>0.64</c:v>
                </c:pt>
                <c:pt idx="2">
                  <c:v>0.61299999999999999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3F-4472-A161-BF31F421A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366287088"/>
        <c:axId val="463867568"/>
      </c:barChart>
      <c:catAx>
        <c:axId val="36628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-70" baseline="0">
                <a:solidFill>
                  <a:schemeClr val="bg1"/>
                </a:solidFill>
                <a:latin typeface="+mn-lt"/>
                <a:ea typeface="Roboto" pitchFamily="2" charset="0"/>
                <a:cs typeface="+mn-cs"/>
              </a:defRPr>
            </a:pPr>
            <a:endParaRPr lang="en-US"/>
          </a:p>
        </c:txPr>
        <c:crossAx val="463867568"/>
        <c:crosses val="autoZero"/>
        <c:auto val="1"/>
        <c:lblAlgn val="ctr"/>
        <c:lblOffset val="100"/>
        <c:noMultiLvlLbl val="0"/>
      </c:catAx>
      <c:valAx>
        <c:axId val="4638675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662870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4.9999982410413597E-2"/>
          <c:y val="0.20665666764622573"/>
          <c:w val="0.94914516369044999"/>
          <c:h val="7.7942607568519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-70" baseline="0">
              <a:solidFill>
                <a:schemeClr val="bg1"/>
              </a:solidFill>
              <a:latin typeface="+mn-lt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 spc="-70" baseline="0">
          <a:solidFill>
            <a:schemeClr val="bg1"/>
          </a:solidFill>
          <a:latin typeface="+mn-lt"/>
          <a:ea typeface="Roboto" pitchFamily="2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-60" baseline="0">
                <a:solidFill>
                  <a:schemeClr val="bg1">
                    <a:lumMod val="95000"/>
                  </a:schemeClr>
                </a:solidFill>
                <a:latin typeface="+mn-lt"/>
                <a:ea typeface="Roboto" pitchFamily="2" charset="0"/>
                <a:cs typeface="+mn-cs"/>
              </a:defRPr>
            </a:pPr>
            <a:r>
              <a:rPr lang="en-US" dirty="0"/>
              <a:t>How have these resignations impacted your business functions?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-60" baseline="0">
              <a:solidFill>
                <a:schemeClr val="bg1">
                  <a:lumMod val="95000"/>
                </a:schemeClr>
              </a:solidFill>
              <a:latin typeface="+mn-lt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3"/>
          <c:order val="0"/>
          <c:tx>
            <c:strRef>
              <c:f>'[GMCC-FIU Workforce Survey Results 3.14.24.xlsx]OrgSize_Revenues'!$A$32</c:f>
              <c:strCache>
                <c:ptCount val="1"/>
                <c:pt idx="0">
                  <c:v>No impact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  <a:ln>
              <a:noFill/>
            </a:ln>
            <a:effectLst/>
          </c:spPr>
          <c:invertIfNegative val="0"/>
          <c:cat>
            <c:strRef>
              <c:f>'[GMCC-FIU Workforce Survey Results 3.14.24.xlsx]OrgSize_Revenues'!$B$31:$E$31</c:f>
              <c:strCache>
                <c:ptCount val="4"/>
                <c:pt idx="0">
                  <c:v>Less than $1 million</c:v>
                </c:pt>
                <c:pt idx="1">
                  <c:v>$1-$10 million</c:v>
                </c:pt>
                <c:pt idx="2">
                  <c:v>$11-$40 million</c:v>
                </c:pt>
                <c:pt idx="3">
                  <c:v>Over $40 million</c:v>
                </c:pt>
              </c:strCache>
            </c:strRef>
          </c:cat>
          <c:val>
            <c:numRef>
              <c:f>'[GMCC-FIU Workforce Survey Results 3.14.24.xlsx]OrgSize_Revenues'!$B$32:$E$32</c:f>
              <c:numCache>
                <c:formatCode>0.0%</c:formatCode>
                <c:ptCount val="4"/>
                <c:pt idx="0">
                  <c:v>0</c:v>
                </c:pt>
                <c:pt idx="1">
                  <c:v>2.3E-2</c:v>
                </c:pt>
                <c:pt idx="2">
                  <c:v>0.08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6-48B4-94C4-4A879556BD6D}"/>
            </c:ext>
          </c:extLst>
        </c:ser>
        <c:ser>
          <c:idx val="2"/>
          <c:order val="1"/>
          <c:tx>
            <c:strRef>
              <c:f>'[GMCC-FIU Workforce Survey Results 3.14.24.xlsx]OrgSize_Revenues'!$A$33</c:f>
              <c:strCache>
                <c:ptCount val="1"/>
                <c:pt idx="0">
                  <c:v>Slightly impacted</c:v>
                </c:pt>
              </c:strCache>
            </c:strRef>
          </c:tx>
          <c:spPr>
            <a:solidFill>
              <a:srgbClr val="A8CC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-6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 3.14.24.xlsx]OrgSize_Revenues'!$B$31:$E$31</c:f>
              <c:strCache>
                <c:ptCount val="4"/>
                <c:pt idx="0">
                  <c:v>Less than $1 million</c:v>
                </c:pt>
                <c:pt idx="1">
                  <c:v>$1-$10 million</c:v>
                </c:pt>
                <c:pt idx="2">
                  <c:v>$11-$40 million</c:v>
                </c:pt>
                <c:pt idx="3">
                  <c:v>Over $40 million</c:v>
                </c:pt>
              </c:strCache>
            </c:strRef>
          </c:cat>
          <c:val>
            <c:numRef>
              <c:f>'[GMCC-FIU Workforce Survey Results 3.14.24.xlsx]OrgSize_Revenues'!$B$33:$E$33</c:f>
              <c:numCache>
                <c:formatCode>0.0%</c:formatCode>
                <c:ptCount val="4"/>
                <c:pt idx="0">
                  <c:v>0.32400000000000001</c:v>
                </c:pt>
                <c:pt idx="1">
                  <c:v>0.372</c:v>
                </c:pt>
                <c:pt idx="2">
                  <c:v>0.52</c:v>
                </c:pt>
                <c:pt idx="3">
                  <c:v>0.63400000000000001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6-48B4-94C4-4A879556BD6D}"/>
            </c:ext>
          </c:extLst>
        </c:ser>
        <c:ser>
          <c:idx val="1"/>
          <c:order val="2"/>
          <c:tx>
            <c:strRef>
              <c:f>'[GMCC-FIU Workforce Survey Results 3.14.24.xlsx]OrgSize_Revenues'!$A$34</c:f>
              <c:strCache>
                <c:ptCount val="1"/>
                <c:pt idx="0">
                  <c:v>Significantly impacted</c:v>
                </c:pt>
              </c:strCache>
            </c:strRef>
          </c:tx>
          <c:spPr>
            <a:solidFill>
              <a:srgbClr val="6AA87B">
                <a:alpha val="76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-6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 3.14.24.xlsx]OrgSize_Revenues'!$B$31:$E$31</c:f>
              <c:strCache>
                <c:ptCount val="4"/>
                <c:pt idx="0">
                  <c:v>Less than $1 million</c:v>
                </c:pt>
                <c:pt idx="1">
                  <c:v>$1-$10 million</c:v>
                </c:pt>
                <c:pt idx="2">
                  <c:v>$11-$40 million</c:v>
                </c:pt>
                <c:pt idx="3">
                  <c:v>Over $40 million</c:v>
                </c:pt>
              </c:strCache>
            </c:strRef>
          </c:cat>
          <c:val>
            <c:numRef>
              <c:f>'[GMCC-FIU Workforce Survey Results 3.14.24.xlsx]OrgSize_Revenues'!$B$34:$E$34</c:f>
              <c:numCache>
                <c:formatCode>0.0%</c:formatCode>
                <c:ptCount val="4"/>
                <c:pt idx="0">
                  <c:v>0.67600000000000005</c:v>
                </c:pt>
                <c:pt idx="1">
                  <c:v>0.60499999999999998</c:v>
                </c:pt>
                <c:pt idx="2">
                  <c:v>0.4</c:v>
                </c:pt>
                <c:pt idx="3">
                  <c:v>0.36599999999999999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6-48B4-94C4-4A879556B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366287088"/>
        <c:axId val="463867568"/>
      </c:barChart>
      <c:catAx>
        <c:axId val="36628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-60" baseline="0">
                <a:solidFill>
                  <a:schemeClr val="bg1">
                    <a:lumMod val="95000"/>
                  </a:schemeClr>
                </a:solidFill>
                <a:latin typeface="+mn-lt"/>
                <a:ea typeface="Roboto" pitchFamily="2" charset="0"/>
                <a:cs typeface="+mn-cs"/>
              </a:defRPr>
            </a:pPr>
            <a:endParaRPr lang="en-US"/>
          </a:p>
        </c:txPr>
        <c:crossAx val="463867568"/>
        <c:crosses val="autoZero"/>
        <c:auto val="1"/>
        <c:lblAlgn val="ctr"/>
        <c:lblOffset val="100"/>
        <c:noMultiLvlLbl val="0"/>
      </c:catAx>
      <c:valAx>
        <c:axId val="4638675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662870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3.9794055480866675E-2"/>
          <c:y val="0.16879750778816199"/>
          <c:w val="0.92722762933922254"/>
          <c:h val="0.13460534255647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-60" baseline="0">
              <a:solidFill>
                <a:schemeClr val="bg1">
                  <a:lumMod val="95000"/>
                </a:schemeClr>
              </a:solidFill>
              <a:latin typeface="+mn-lt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 spc="-60" baseline="0">
          <a:solidFill>
            <a:schemeClr val="bg1">
              <a:lumMod val="95000"/>
            </a:schemeClr>
          </a:solidFill>
          <a:latin typeface="+mn-lt"/>
          <a:ea typeface="Roboto" pitchFamily="2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-60" baseline="0">
                <a:solidFill>
                  <a:schemeClr val="bg1"/>
                </a:solidFill>
                <a:latin typeface="+mn-lt"/>
                <a:ea typeface="Roboto" pitchFamily="2" charset="0"/>
                <a:cs typeface="+mn-cs"/>
              </a:defRPr>
            </a:pPr>
            <a:r>
              <a:rPr lang="en-US" sz="2000" b="1" dirty="0"/>
              <a:t>Please rank the skills that you are actively seeking for new hires in order of importance.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-60" baseline="0">
              <a:solidFill>
                <a:schemeClr val="bg1"/>
              </a:solidFill>
              <a:latin typeface="+mn-lt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084213288177734"/>
          <c:y val="0.26778964777913949"/>
          <c:w val="0.56838569679062534"/>
          <c:h val="0.708593998610818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'[GMCC-FIU Workforce Survey Results 3.14.24.xlsx]Results'!$H$88</c:f>
              <c:strCache>
                <c:ptCount val="1"/>
                <c:pt idx="0">
                  <c:v>Ranked 1, 2 or 3</c:v>
                </c:pt>
              </c:strCache>
            </c:strRef>
          </c:tx>
          <c:spPr>
            <a:solidFill>
              <a:srgbClr val="0070C0">
                <a:alpha val="86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spc="-60" baseline="0">
                    <a:solidFill>
                      <a:schemeClr val="bg1"/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 3.14.24.xlsx]Results'!$G$89:$G$96</c:f>
              <c:strCache>
                <c:ptCount val="5"/>
                <c:pt idx="0">
                  <c:v>Leadership</c:v>
                </c:pt>
                <c:pt idx="1">
                  <c:v>Adaptability &amp; Flexibility</c:v>
                </c:pt>
                <c:pt idx="2">
                  <c:v>Industry/technical expertise</c:v>
                </c:pt>
                <c:pt idx="3">
                  <c:v>Critical thinking</c:v>
                </c:pt>
                <c:pt idx="4">
                  <c:v>Communication skills</c:v>
                </c:pt>
              </c:strCache>
              <c:extLst/>
            </c:strRef>
          </c:cat>
          <c:val>
            <c:numRef>
              <c:f>'[GMCC-FIU Workforce Survey Results 3.14.24.xlsx]Results'!$H$89:$H$96</c:f>
              <c:numCache>
                <c:formatCode>0.0%</c:formatCode>
                <c:ptCount val="5"/>
                <c:pt idx="0">
                  <c:v>0.33299999999999996</c:v>
                </c:pt>
                <c:pt idx="1">
                  <c:v>0.35099999999999998</c:v>
                </c:pt>
                <c:pt idx="2">
                  <c:v>0.44999999999999996</c:v>
                </c:pt>
                <c:pt idx="3">
                  <c:v>0.51300000000000001</c:v>
                </c:pt>
                <c:pt idx="4">
                  <c:v>0.57000000000000006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5EC-4436-A2EE-2E96F0CAF355}"/>
            </c:ext>
          </c:extLst>
        </c:ser>
        <c:ser>
          <c:idx val="1"/>
          <c:order val="1"/>
          <c:tx>
            <c:strRef>
              <c:f>'[GMCC-FIU Workforce Survey Results 3.14.24.xlsx]Results'!$I$88</c:f>
              <c:strCache>
                <c:ptCount val="1"/>
                <c:pt idx="0">
                  <c:v>Ranked 4, 5 or 6</c:v>
                </c:pt>
              </c:strCache>
            </c:strRef>
          </c:tx>
          <c:spPr>
            <a:solidFill>
              <a:srgbClr val="33CCFF">
                <a:alpha val="78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spc="-60" baseline="0">
                    <a:solidFill>
                      <a:schemeClr val="bg1"/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 3.14.24.xlsx]Results'!$G$89:$G$96</c:f>
              <c:strCache>
                <c:ptCount val="5"/>
                <c:pt idx="0">
                  <c:v>Leadership</c:v>
                </c:pt>
                <c:pt idx="1">
                  <c:v>Adaptability &amp; Flexibility</c:v>
                </c:pt>
                <c:pt idx="2">
                  <c:v>Industry/technical expertise</c:v>
                </c:pt>
                <c:pt idx="3">
                  <c:v>Critical thinking</c:v>
                </c:pt>
                <c:pt idx="4">
                  <c:v>Communication skills</c:v>
                </c:pt>
              </c:strCache>
              <c:extLst/>
            </c:strRef>
          </c:cat>
          <c:val>
            <c:numRef>
              <c:f>'[GMCC-FIU Workforce Survey Results 3.14.24.xlsx]Results'!$I$89:$I$96</c:f>
              <c:numCache>
                <c:formatCode>0.0%</c:formatCode>
                <c:ptCount val="5"/>
                <c:pt idx="0">
                  <c:v>0.44400000000000006</c:v>
                </c:pt>
                <c:pt idx="1">
                  <c:v>0.45899999999999996</c:v>
                </c:pt>
                <c:pt idx="2">
                  <c:v>0.29699999999999999</c:v>
                </c:pt>
                <c:pt idx="3">
                  <c:v>0.39600000000000002</c:v>
                </c:pt>
                <c:pt idx="4">
                  <c:v>0.372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5EC-4436-A2EE-2E96F0CAF355}"/>
            </c:ext>
          </c:extLst>
        </c:ser>
        <c:ser>
          <c:idx val="2"/>
          <c:order val="2"/>
          <c:tx>
            <c:strRef>
              <c:f>'[GMCC-FIU Workforce Survey Results 3.14.24.xlsx]Results'!$J$88</c:f>
              <c:strCache>
                <c:ptCount val="1"/>
                <c:pt idx="0">
                  <c:v>Ranked 7, 8 or 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-60" baseline="0">
                    <a:solidFill>
                      <a:schemeClr val="bg1"/>
                    </a:solidFill>
                    <a:latin typeface="+mn-lt"/>
                    <a:ea typeface="Roboto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'[GMCC-FIU Workforce Survey Results 3.14.24.xlsx]Results'!$G$89:$G$96</c:f>
              <c:strCache>
                <c:ptCount val="5"/>
                <c:pt idx="0">
                  <c:v>Leadership</c:v>
                </c:pt>
                <c:pt idx="1">
                  <c:v>Adaptability &amp; Flexibility</c:v>
                </c:pt>
                <c:pt idx="2">
                  <c:v>Industry/technical expertise</c:v>
                </c:pt>
                <c:pt idx="3">
                  <c:v>Critical thinking</c:v>
                </c:pt>
                <c:pt idx="4">
                  <c:v>Communication skills</c:v>
                </c:pt>
              </c:strCache>
              <c:extLst/>
            </c:strRef>
          </c:cat>
          <c:val>
            <c:numRef>
              <c:f>'[GMCC-FIU Workforce Survey Results 3.14.24.xlsx]Results'!$J$89:$J$96</c:f>
              <c:numCache>
                <c:formatCode>0.0%</c:formatCode>
                <c:ptCount val="5"/>
                <c:pt idx="0">
                  <c:v>0.22199999999999998</c:v>
                </c:pt>
                <c:pt idx="1">
                  <c:v>0.189</c:v>
                </c:pt>
                <c:pt idx="2">
                  <c:v>0.252</c:v>
                </c:pt>
                <c:pt idx="3">
                  <c:v>0.09</c:v>
                </c:pt>
                <c:pt idx="4">
                  <c:v>5.7000000000000002E-2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5EC-4436-A2EE-2E96F0CAF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791776"/>
        <c:axId val="41355200"/>
      </c:barChart>
      <c:catAx>
        <c:axId val="791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600" b="1" i="0" u="none" strike="noStrike" kern="1200" spc="-60" baseline="0">
                <a:solidFill>
                  <a:schemeClr val="bg1"/>
                </a:solidFill>
                <a:latin typeface="+mn-lt"/>
                <a:ea typeface="Roboto" pitchFamily="2" charset="0"/>
                <a:cs typeface="+mn-cs"/>
              </a:defRPr>
            </a:pPr>
            <a:endParaRPr lang="en-US"/>
          </a:p>
        </c:txPr>
        <c:crossAx val="41355200"/>
        <c:crosses val="autoZero"/>
        <c:auto val="1"/>
        <c:lblAlgn val="ctr"/>
        <c:lblOffset val="100"/>
        <c:noMultiLvlLbl val="0"/>
      </c:catAx>
      <c:valAx>
        <c:axId val="41355200"/>
        <c:scaling>
          <c:orientation val="minMax"/>
          <c:max val="1"/>
        </c:scaling>
        <c:delete val="1"/>
        <c:axPos val="b"/>
        <c:numFmt formatCode="0.0%" sourceLinked="1"/>
        <c:majorTickMark val="none"/>
        <c:minorTickMark val="none"/>
        <c:tickLblPos val="nextTo"/>
        <c:crossAx val="79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-60" baseline="0">
              <a:solidFill>
                <a:schemeClr val="bg1"/>
              </a:solidFill>
              <a:latin typeface="+mn-lt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0000"/>
    </a:solidFill>
    <a:ln>
      <a:noFill/>
    </a:ln>
    <a:effectLst/>
  </c:spPr>
  <c:txPr>
    <a:bodyPr/>
    <a:lstStyle/>
    <a:p>
      <a:pPr>
        <a:defRPr sz="1800" spc="-60" baseline="0">
          <a:solidFill>
            <a:schemeClr val="bg1"/>
          </a:solidFill>
          <a:latin typeface="+mn-lt"/>
          <a:ea typeface="Roboto" pitchFamily="2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What are your expectations of your local academic institutions? </a:t>
            </a:r>
          </a:p>
        </c:rich>
      </c:tx>
      <c:layout>
        <c:manualLayout>
          <c:xMode val="edge"/>
          <c:yMode val="edge"/>
          <c:x val="0.1544656528615552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2136195430946219"/>
          <c:y val="0.13322247160254019"/>
          <c:w val="0.47863804569053775"/>
          <c:h val="0.83319891729773243"/>
        </c:manualLayout>
      </c:layout>
      <c:barChart>
        <c:barDir val="bar"/>
        <c:grouping val="stacked"/>
        <c:varyColors val="0"/>
        <c:ser>
          <c:idx val="1"/>
          <c:order val="0"/>
          <c:spPr>
            <a:solidFill>
              <a:srgbClr val="364D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'[GMCC-FIU Workforce Survey Results.xlsx]Results'!$B$225:$B$234</c:f>
              <c:strCache>
                <c:ptCount val="6"/>
                <c:pt idx="0">
                  <c:v>Collaborate with government, industry, and local communities to support community development</c:v>
                </c:pt>
                <c:pt idx="1">
                  <c:v>Provide new knowledge and skills needed to meet the challenges of sustainable development</c:v>
                </c:pt>
                <c:pt idx="2">
                  <c:v>Create student pathways to high-skill, high-wage jobs</c:v>
                </c:pt>
                <c:pt idx="3">
                  <c:v>Create opportunities for students to engage with industry and connect to local places</c:v>
                </c:pt>
                <c:pt idx="4">
                  <c:v>Teach skills that meet the talent needs of local communities</c:v>
                </c:pt>
                <c:pt idx="5">
                  <c:v>Develop new programs or enhance existing programs to meet the demands of the changing economy</c:v>
                </c:pt>
              </c:strCache>
              <c:extLst/>
            </c:strRef>
          </c:cat>
          <c:val>
            <c:numRef>
              <c:f>'[GMCC-FIU Workforce Survey Results.xlsx]Results'!$D$225:$D$234</c:f>
              <c:numCache>
                <c:formatCode>0.0%</c:formatCode>
                <c:ptCount val="6"/>
                <c:pt idx="0">
                  <c:v>0.23278688524590163</c:v>
                </c:pt>
                <c:pt idx="1">
                  <c:v>0.27213114754098361</c:v>
                </c:pt>
                <c:pt idx="2">
                  <c:v>0.38360655737704918</c:v>
                </c:pt>
                <c:pt idx="3">
                  <c:v>0.38360655737704918</c:v>
                </c:pt>
                <c:pt idx="4">
                  <c:v>0.49508196721311476</c:v>
                </c:pt>
                <c:pt idx="5">
                  <c:v>0.64918032786885249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3F4-44B9-B676-D7FBFBE6C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45404191"/>
        <c:axId val="1131309152"/>
      </c:barChart>
      <c:catAx>
        <c:axId val="204540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 algn="r">
              <a:lnSpc>
                <a:spcPct val="90000"/>
              </a:lnSpc>
              <a:defRPr sz="1350" spc="-50" baseline="0"/>
            </a:pPr>
            <a:endParaRPr lang="en-US"/>
          </a:p>
        </c:txPr>
        <c:crossAx val="1131309152"/>
        <c:crosses val="autoZero"/>
        <c:auto val="1"/>
        <c:lblAlgn val="ctr"/>
        <c:lblOffset val="100"/>
        <c:noMultiLvlLbl val="0"/>
      </c:catAx>
      <c:valAx>
        <c:axId val="1131309152"/>
        <c:scaling>
          <c:orientation val="minMax"/>
          <c:max val="0.65000000000000013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2045404191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+mn-lt"/>
          <a:ea typeface="Roboto" panose="02000000000000000000" pitchFamily="2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710A2-1535-B147-B3BB-C1589046255C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99F43-FFA2-D94E-9493-556FC2A4F3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686300"/>
            <a:ext cx="5486400" cy="360045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9F43-FFA2-D94E-9493-556FC2A4F3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34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9F43-FFA2-D94E-9493-556FC2A4F3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9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EFACE-FBC8-147D-9ADD-D833FE766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E30226-1778-ABF4-5E6A-3943C92D8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357188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89381-B70F-E304-D610-A569E2E2F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671887"/>
            <a:ext cx="5600700" cy="4729163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67858-8FDC-7A23-94CD-36F9BCFC4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9F43-FFA2-D94E-9493-556FC2A4F3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22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C617C-8AAB-6AF8-1272-7F76A4813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FD02B-BE5D-5338-C1F7-CCB7B647B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89EE9E-9454-3614-2854-D0E835A0F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775" y="3957637"/>
            <a:ext cx="5872163" cy="4727576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EDFBF-61B7-827B-35AE-046851A65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9F43-FFA2-D94E-9493-556FC2A4F3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6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FF0F5-4C5F-EC1A-F878-6DE204432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663F3C-A697-AB4C-B86B-2F31AC6D8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328613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A032A-2592-AFA3-8DEF-808789EE8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6" y="3757612"/>
            <a:ext cx="5972174" cy="4557713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78EF2-8692-BF8A-CE4A-3CA7554B3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99F43-FFA2-D94E-9493-556FC2A4F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583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857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1499" y="3671886"/>
            <a:ext cx="5700713" cy="4800601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9F43-FFA2-D94E-9493-556FC2A4F3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4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92600"/>
            <a:ext cx="5486400" cy="3871913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9F43-FFA2-D94E-9493-556FC2A4F3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56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9F43-FFA2-D94E-9493-556FC2A4F3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0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5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43387"/>
            <a:ext cx="5815013" cy="4157663"/>
          </a:xfrm>
        </p:spPr>
        <p:txBody>
          <a:bodyPr/>
          <a:lstStyle/>
          <a:p>
            <a:endParaRPr lang="en-US" sz="1600" b="0" cap="none" spc="0" baseline="0" dirty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9F43-FFA2-D94E-9493-556FC2A4F3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3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71963"/>
            <a:ext cx="5486400" cy="4241799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9F43-FFA2-D94E-9493-556FC2A4F3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3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7858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solidFill>
                <a:srgbClr val="26262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9F43-FFA2-D94E-9493-556FC2A4F3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3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9F43-FFA2-D94E-9493-556FC2A4F3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29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37288-06E1-7A3D-41BB-E170FD22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5E9816-8C92-2881-6B10-345479B1A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2865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BFE485-66D7-F014-190E-F0050D7B1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943350"/>
          </a:xfrm>
        </p:spPr>
        <p:txBody>
          <a:bodyPr/>
          <a:lstStyle/>
          <a:p>
            <a:endParaRPr lang="en-US" sz="1600" spc="0" baseline="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712C0-E897-A1C5-ABAF-BED33419E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9F43-FFA2-D94E-9493-556FC2A4F3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3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0006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071938"/>
            <a:ext cx="5486400" cy="4214812"/>
          </a:xfrm>
        </p:spPr>
        <p:txBody>
          <a:bodyPr/>
          <a:lstStyle/>
          <a:p>
            <a:endParaRPr lang="en-US" sz="1600" dirty="0">
              <a:solidFill>
                <a:srgbClr val="262626"/>
              </a:solidFill>
              <a:effectLst/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9F43-FFA2-D94E-9493-556FC2A4F3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3C168-80F5-3014-84FC-53177BBAE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A2D00D-B663-157E-E785-9F39648473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E6507-3741-5C8B-AF9C-9EBB914E9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100513"/>
            <a:ext cx="5486400" cy="42148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50C79-BEF1-D60C-BCE9-B09B98223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9F43-FFA2-D94E-9493-556FC2A4F3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34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1C78C-5B5A-6555-36C1-469771B78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B04027-92D6-7D3E-310A-BFE6F77C9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2BE13-4528-24A0-FB3A-DB0462D98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186237"/>
            <a:ext cx="5486400" cy="3614738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0F5FA-D1E2-8A58-0D3D-F6DDBFBDF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99F43-FFA2-D94E-9493-556FC2A4F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45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5307491-23CE-8355-10C4-42A34B90B3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5440" y="54864"/>
            <a:ext cx="6766560" cy="685800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8800" b="1" cap="all" baseline="0">
                <a:ln w="34925">
                  <a:solidFill>
                    <a:schemeClr val="accent6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281A97-4CBB-9CF7-7CD9-6BA4C20106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449" y="0"/>
            <a:ext cx="7872551" cy="6857997"/>
          </a:xfrm>
          <a:custGeom>
            <a:avLst/>
            <a:gdLst>
              <a:gd name="connsiteX0" fmla="*/ 0 w 7872551"/>
              <a:gd name="connsiteY0" fmla="*/ 0 h 6857997"/>
              <a:gd name="connsiteX1" fmla="*/ 2373474 w 7872551"/>
              <a:gd name="connsiteY1" fmla="*/ 0 h 6857997"/>
              <a:gd name="connsiteX2" fmla="*/ 7872551 w 7872551"/>
              <a:gd name="connsiteY2" fmla="*/ 2160200 h 6857997"/>
              <a:gd name="connsiteX3" fmla="*/ 7872551 w 7872551"/>
              <a:gd name="connsiteY3" fmla="*/ 2528750 h 6857997"/>
              <a:gd name="connsiteX4" fmla="*/ 2484415 w 7872551"/>
              <a:gd name="connsiteY4" fmla="*/ 6857997 h 6857997"/>
              <a:gd name="connsiteX5" fmla="*/ 1045423 w 7872551"/>
              <a:gd name="connsiteY5" fmla="*/ 6857997 h 6857997"/>
              <a:gd name="connsiteX6" fmla="*/ 0 w 7872551"/>
              <a:gd name="connsiteY6" fmla="*/ 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2551" h="6857997">
                <a:moveTo>
                  <a:pt x="0" y="0"/>
                </a:moveTo>
                <a:lnTo>
                  <a:pt x="2373474" y="0"/>
                </a:lnTo>
                <a:lnTo>
                  <a:pt x="7872551" y="2160200"/>
                </a:lnTo>
                <a:lnTo>
                  <a:pt x="7872551" y="2528750"/>
                </a:lnTo>
                <a:lnTo>
                  <a:pt x="2484415" y="6857997"/>
                </a:lnTo>
                <a:lnTo>
                  <a:pt x="1045423" y="6857997"/>
                </a:lnTo>
                <a:lnTo>
                  <a:pt x="0" y="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BB3A20D7-F413-446F-855D-2CD7B20EE777}"/>
              </a:ext>
            </a:extLst>
          </p:cNvPr>
          <p:cNvSpPr/>
          <p:nvPr userDrawn="1"/>
        </p:nvSpPr>
        <p:spPr>
          <a:xfrm>
            <a:off x="0" y="6639674"/>
            <a:ext cx="2989300" cy="234368"/>
          </a:xfrm>
          <a:custGeom>
            <a:avLst/>
            <a:gdLst>
              <a:gd name="connsiteX0" fmla="*/ 0 w 2989300"/>
              <a:gd name="connsiteY0" fmla="*/ 0 h 234368"/>
              <a:gd name="connsiteX1" fmla="*/ 2989300 w 2989300"/>
              <a:gd name="connsiteY1" fmla="*/ 0 h 234368"/>
              <a:gd name="connsiteX2" fmla="*/ 2930708 w 2989300"/>
              <a:gd name="connsiteY2" fmla="*/ 234368 h 234368"/>
              <a:gd name="connsiteX3" fmla="*/ 0 w 2989300"/>
              <a:gd name="connsiteY3" fmla="*/ 234368 h 23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300" h="234368">
                <a:moveTo>
                  <a:pt x="0" y="0"/>
                </a:moveTo>
                <a:lnTo>
                  <a:pt x="2989300" y="0"/>
                </a:lnTo>
                <a:lnTo>
                  <a:pt x="2930708" y="234368"/>
                </a:lnTo>
                <a:lnTo>
                  <a:pt x="0" y="234368"/>
                </a:lnTo>
                <a:close/>
              </a:path>
            </a:pathLst>
          </a:custGeom>
          <a:solidFill>
            <a:srgbClr val="6AA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216" y="1636776"/>
            <a:ext cx="6044184" cy="2743200"/>
          </a:xfrm>
        </p:spPr>
        <p:txBody>
          <a:bodyPr lIns="0" tIns="0" rIns="0" bIns="0" anchor="t">
            <a:noAutofit/>
          </a:bodyPr>
          <a:lstStyle>
            <a:lvl1pPr algn="l">
              <a:defRPr sz="5500" cap="all" spc="200" baseline="0">
                <a:ln w="15875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" y="4654296"/>
            <a:ext cx="5504688" cy="1545336"/>
          </a:xfrm>
        </p:spPr>
        <p:txBody>
          <a:bodyPr lIns="0" tIns="45720" rIns="0" bIns="0">
            <a:noAutofit/>
          </a:bodyPr>
          <a:lstStyle>
            <a:lvl1pPr marL="0" indent="0" algn="l">
              <a:buNone/>
              <a:defRPr sz="2400" b="1" cap="all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597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C464346-1914-EE8F-3D07-B6BF7DDED2A6}"/>
              </a:ext>
            </a:extLst>
          </p:cNvPr>
          <p:cNvSpPr/>
          <p:nvPr userDrawn="1"/>
        </p:nvSpPr>
        <p:spPr>
          <a:xfrm>
            <a:off x="6279700" y="0"/>
            <a:ext cx="5912300" cy="1445448"/>
          </a:xfrm>
          <a:custGeom>
            <a:avLst/>
            <a:gdLst>
              <a:gd name="connsiteX0" fmla="*/ 0 w 5912300"/>
              <a:gd name="connsiteY0" fmla="*/ 0 h 1445448"/>
              <a:gd name="connsiteX1" fmla="*/ 164892 w 5912300"/>
              <a:gd name="connsiteY1" fmla="*/ 0 h 1445448"/>
              <a:gd name="connsiteX2" fmla="*/ 5912299 w 5912300"/>
              <a:gd name="connsiteY2" fmla="*/ 1405135 h 1445448"/>
              <a:gd name="connsiteX3" fmla="*/ 5912300 w 5912300"/>
              <a:gd name="connsiteY3" fmla="*/ 1445448 h 144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300" h="1445448">
                <a:moveTo>
                  <a:pt x="0" y="0"/>
                </a:moveTo>
                <a:lnTo>
                  <a:pt x="164892" y="0"/>
                </a:lnTo>
                <a:lnTo>
                  <a:pt x="5912299" y="1405135"/>
                </a:lnTo>
                <a:lnTo>
                  <a:pt x="5912300" y="1445448"/>
                </a:lnTo>
                <a:close/>
              </a:path>
            </a:pathLst>
          </a:cu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307E3-615E-4065-DAA5-78851025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3232"/>
            <a:ext cx="10954512" cy="676656"/>
          </a:xfrm>
        </p:spPr>
        <p:txBody>
          <a:bodyPr lIns="0" tIns="0" rIns="0" bIns="0" anchor="t">
            <a:noAutofit/>
          </a:bodyPr>
          <a:lstStyle>
            <a:lvl1pPr algn="l">
              <a:defRPr sz="5500" cap="all" baseline="0">
                <a:ln w="25400">
                  <a:solidFill>
                    <a:schemeClr val="bg1"/>
                  </a:solidFill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062D3-982A-92E2-D7A3-183CDAFA8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9139" y="6176963"/>
            <a:ext cx="38900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Fitness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91D1E-822C-BF84-967A-1B4AC3C0A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45359" y="6176963"/>
            <a:ext cx="440851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9E3A49B-132C-8354-0143-5553766943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936" y="1481328"/>
            <a:ext cx="10954512" cy="6766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500" b="1" cap="all" baseline="0">
                <a:ln w="15875">
                  <a:noFill/>
                </a:ln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DD52C3-B607-4718-8060-DE51A473193A}"/>
              </a:ext>
            </a:extLst>
          </p:cNvPr>
          <p:cNvCxnSpPr>
            <a:cxnSpLocks/>
          </p:cNvCxnSpPr>
          <p:nvPr userDrawn="1"/>
        </p:nvCxnSpPr>
        <p:spPr>
          <a:xfrm flipH="1">
            <a:off x="722376" y="3300984"/>
            <a:ext cx="9965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B11385-38B0-5A73-2ED5-5831C619DA0D}"/>
              </a:ext>
            </a:extLst>
          </p:cNvPr>
          <p:cNvCxnSpPr>
            <a:cxnSpLocks/>
          </p:cNvCxnSpPr>
          <p:nvPr userDrawn="1"/>
        </p:nvCxnSpPr>
        <p:spPr>
          <a:xfrm flipH="1">
            <a:off x="2999232" y="3300984"/>
            <a:ext cx="9965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67730C-8727-BAC3-0B31-998BCE7AE6F5}"/>
              </a:ext>
            </a:extLst>
          </p:cNvPr>
          <p:cNvCxnSpPr>
            <a:cxnSpLocks/>
          </p:cNvCxnSpPr>
          <p:nvPr userDrawn="1"/>
        </p:nvCxnSpPr>
        <p:spPr>
          <a:xfrm flipH="1">
            <a:off x="5285232" y="3300984"/>
            <a:ext cx="9965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01210-69EA-A39E-8C6B-DA7240A8DE1A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2088" y="3300984"/>
            <a:ext cx="9965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D85AE4-5943-2EA1-DB71-60503401F79C}"/>
              </a:ext>
            </a:extLst>
          </p:cNvPr>
          <p:cNvCxnSpPr>
            <a:cxnSpLocks/>
          </p:cNvCxnSpPr>
          <p:nvPr userDrawn="1"/>
        </p:nvCxnSpPr>
        <p:spPr>
          <a:xfrm flipH="1">
            <a:off x="9838944" y="3300984"/>
            <a:ext cx="9965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46F6951-0B18-5BBC-BB37-77CFF9924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" y="2807208"/>
            <a:ext cx="1810512" cy="502920"/>
          </a:xfrm>
        </p:spPr>
        <p:txBody>
          <a:bodyPr lIns="91440" tIns="45720" rIns="91440" bIns="45720" anchor="t">
            <a:normAutofit/>
          </a:bodyPr>
          <a:lstStyle>
            <a:lvl1pPr marL="0" indent="0" algn="l">
              <a:buNone/>
              <a:defRPr sz="2000" b="1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432D6ED-80F7-557F-BF87-75BDDB2861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7792" y="2807208"/>
            <a:ext cx="1810512" cy="502920"/>
          </a:xfrm>
        </p:spPr>
        <p:txBody>
          <a:bodyPr lIns="91440" tIns="45720" rIns="91440" bIns="45720" anchor="t">
            <a:normAutofit/>
          </a:bodyPr>
          <a:lstStyle>
            <a:lvl1pPr marL="0" indent="0" algn="l">
              <a:buNone/>
              <a:defRPr sz="2000" b="1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7C29E41-52B3-A130-CB20-7C3761CE7D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93792" y="2807208"/>
            <a:ext cx="1810512" cy="502920"/>
          </a:xfrm>
        </p:spPr>
        <p:txBody>
          <a:bodyPr lIns="91440" tIns="45720" rIns="91440" bIns="45720" anchor="t">
            <a:normAutofit/>
          </a:bodyPr>
          <a:lstStyle>
            <a:lvl1pPr marL="0" indent="0" algn="l">
              <a:buNone/>
              <a:defRPr sz="2000" b="1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B4688B7-A0F2-62A8-EEF6-9137117B68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0648" y="2807208"/>
            <a:ext cx="1810512" cy="502920"/>
          </a:xfrm>
        </p:spPr>
        <p:txBody>
          <a:bodyPr lIns="91440" tIns="45720" rIns="91440" bIns="45720" anchor="t">
            <a:normAutofit/>
          </a:bodyPr>
          <a:lstStyle>
            <a:lvl1pPr marL="0" indent="0" algn="l">
              <a:buNone/>
              <a:defRPr sz="2000" b="1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821B85B-D974-5B4F-CD11-BC8425FAC5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47504" y="2807208"/>
            <a:ext cx="1810512" cy="502920"/>
          </a:xfrm>
        </p:spPr>
        <p:txBody>
          <a:bodyPr lIns="91440" tIns="45720" rIns="91440" bIns="45720" anchor="t">
            <a:normAutofit/>
          </a:bodyPr>
          <a:lstStyle>
            <a:lvl1pPr marL="0" indent="0" algn="l">
              <a:buNone/>
              <a:defRPr sz="2000" b="1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D36BBA77-DF34-1DFA-0A4F-9135D678C9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3192" y="3593592"/>
            <a:ext cx="1810512" cy="2313432"/>
          </a:xfrm>
        </p:spPr>
        <p:txBody>
          <a:bodyPr lIns="91440" tIns="45720" rIns="91440" bIns="45720" anchor="t">
            <a:noAutofit/>
          </a:bodyPr>
          <a:lstStyle>
            <a:lvl1pPr marL="228600" indent="-228600" algn="l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1800" spc="1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E9A3292-191B-010F-070D-D0FDE41777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70048" y="3593592"/>
            <a:ext cx="1810512" cy="2313432"/>
          </a:xfrm>
        </p:spPr>
        <p:txBody>
          <a:bodyPr lIns="91440" tIns="45720" rIns="91440" bIns="45720" anchor="t">
            <a:noAutofit/>
          </a:bodyPr>
          <a:lstStyle>
            <a:lvl1pPr marL="228600" indent="-228600" algn="l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1800" spc="1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B2BC6B74-3807-C720-B915-2CF7F547C5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56048" y="3593592"/>
            <a:ext cx="1810512" cy="2313432"/>
          </a:xfrm>
        </p:spPr>
        <p:txBody>
          <a:bodyPr lIns="91440" tIns="45720" rIns="91440" bIns="45720" anchor="t">
            <a:noAutofit/>
          </a:bodyPr>
          <a:lstStyle>
            <a:lvl1pPr marL="228600" indent="-228600" algn="l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1800" spc="1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9F69994-8695-326D-A14A-2EF6CC6B7B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2904" y="3593592"/>
            <a:ext cx="1810512" cy="2313432"/>
          </a:xfrm>
        </p:spPr>
        <p:txBody>
          <a:bodyPr lIns="91440" tIns="45720" rIns="91440" bIns="45720" anchor="t">
            <a:noAutofit/>
          </a:bodyPr>
          <a:lstStyle>
            <a:lvl1pPr marL="228600" indent="-228600" algn="l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1800" spc="1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FFBA7C26-A391-16B9-09FE-3311997414D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518904" y="3593592"/>
            <a:ext cx="1810512" cy="2313432"/>
          </a:xfrm>
        </p:spPr>
        <p:txBody>
          <a:bodyPr lIns="91440" tIns="45720" rIns="91440" bIns="45720" anchor="t">
            <a:noAutofit/>
          </a:bodyPr>
          <a:lstStyle>
            <a:lvl1pPr marL="228600" indent="-228600" algn="l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1800" spc="1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0A65C442-D79F-AFAF-149E-A851408E53B3}"/>
              </a:ext>
            </a:extLst>
          </p:cNvPr>
          <p:cNvSpPr/>
          <p:nvPr userDrawn="1"/>
        </p:nvSpPr>
        <p:spPr>
          <a:xfrm rot="5400000" flipH="1" flipV="1">
            <a:off x="1285350" y="4714350"/>
            <a:ext cx="858300" cy="3429000"/>
          </a:xfrm>
          <a:custGeom>
            <a:avLst/>
            <a:gdLst>
              <a:gd name="connsiteX0" fmla="*/ 858300 w 858300"/>
              <a:gd name="connsiteY0" fmla="*/ 0 h 3429000"/>
              <a:gd name="connsiteX1" fmla="*/ 0 w 858300"/>
              <a:gd name="connsiteY1" fmla="*/ 0 h 3429000"/>
              <a:gd name="connsiteX2" fmla="*/ 0 w 858300"/>
              <a:gd name="connsiteY2" fmla="*/ 3429000 h 3429000"/>
              <a:gd name="connsiteX3" fmla="*/ 1050 w 8583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300" h="3429000">
                <a:moveTo>
                  <a:pt x="858300" y="0"/>
                </a:moveTo>
                <a:lnTo>
                  <a:pt x="0" y="0"/>
                </a:lnTo>
                <a:lnTo>
                  <a:pt x="0" y="3429000"/>
                </a:lnTo>
                <a:lnTo>
                  <a:pt x="1050" y="3429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4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C17382-FA10-6566-4D96-1490A95267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278745" cy="6858000"/>
          </a:xfrm>
          <a:custGeom>
            <a:avLst/>
            <a:gdLst>
              <a:gd name="connsiteX0" fmla="*/ 0 w 5278745"/>
              <a:gd name="connsiteY0" fmla="*/ 0 h 6858000"/>
              <a:gd name="connsiteX1" fmla="*/ 5278745 w 5278745"/>
              <a:gd name="connsiteY1" fmla="*/ 0 h 6858000"/>
              <a:gd name="connsiteX2" fmla="*/ 3564245 w 5278745"/>
              <a:gd name="connsiteY2" fmla="*/ 6858000 h 6858000"/>
              <a:gd name="connsiteX3" fmla="*/ 2668656 w 5278745"/>
              <a:gd name="connsiteY3" fmla="*/ 6858000 h 6858000"/>
              <a:gd name="connsiteX4" fmla="*/ 2727248 w 5278745"/>
              <a:gd name="connsiteY4" fmla="*/ 6623632 h 6858000"/>
              <a:gd name="connsiteX5" fmla="*/ 0 w 5278745"/>
              <a:gd name="connsiteY5" fmla="*/ 66236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8745" h="6858000">
                <a:moveTo>
                  <a:pt x="0" y="0"/>
                </a:moveTo>
                <a:lnTo>
                  <a:pt x="5278745" y="0"/>
                </a:lnTo>
                <a:lnTo>
                  <a:pt x="3564245" y="6858000"/>
                </a:lnTo>
                <a:lnTo>
                  <a:pt x="2668656" y="6858000"/>
                </a:lnTo>
                <a:lnTo>
                  <a:pt x="2727248" y="6623632"/>
                </a:lnTo>
                <a:lnTo>
                  <a:pt x="0" y="662363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8165BE25-CB2C-A702-3550-E54C635FFB8B}"/>
              </a:ext>
            </a:extLst>
          </p:cNvPr>
          <p:cNvSpPr/>
          <p:nvPr userDrawn="1"/>
        </p:nvSpPr>
        <p:spPr>
          <a:xfrm>
            <a:off x="0" y="6623632"/>
            <a:ext cx="2727248" cy="234368"/>
          </a:xfrm>
          <a:custGeom>
            <a:avLst/>
            <a:gdLst>
              <a:gd name="connsiteX0" fmla="*/ 0 w 2727248"/>
              <a:gd name="connsiteY0" fmla="*/ 0 h 234368"/>
              <a:gd name="connsiteX1" fmla="*/ 2727248 w 2727248"/>
              <a:gd name="connsiteY1" fmla="*/ 0 h 234368"/>
              <a:gd name="connsiteX2" fmla="*/ 2668656 w 2727248"/>
              <a:gd name="connsiteY2" fmla="*/ 234368 h 234368"/>
              <a:gd name="connsiteX3" fmla="*/ 0 w 2727248"/>
              <a:gd name="connsiteY3" fmla="*/ 234368 h 23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7248" h="234368">
                <a:moveTo>
                  <a:pt x="0" y="0"/>
                </a:moveTo>
                <a:lnTo>
                  <a:pt x="2727248" y="0"/>
                </a:lnTo>
                <a:lnTo>
                  <a:pt x="2668656" y="234368"/>
                </a:lnTo>
                <a:lnTo>
                  <a:pt x="0" y="234368"/>
                </a:lnTo>
                <a:close/>
              </a:path>
            </a:pathLst>
          </a:custGeom>
          <a:solidFill>
            <a:srgbClr val="6AA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05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A7941-4094-9338-0781-C528CF04A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2807208"/>
            <a:ext cx="5047488" cy="502920"/>
          </a:xfrm>
        </p:spPr>
        <p:txBody>
          <a:bodyPr anchor="t">
            <a:normAutofit/>
          </a:bodyPr>
          <a:lstStyle>
            <a:lvl1pPr marL="0" indent="0">
              <a:buNone/>
              <a:defRPr sz="2000" b="1" cap="all" spc="1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D51E4-EBCD-B3FF-3F24-3CF3C262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60" y="3593592"/>
            <a:ext cx="5047488" cy="2313432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CF8C5-31D4-0423-7F4E-ABC32A65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807208"/>
            <a:ext cx="5047488" cy="502920"/>
          </a:xfrm>
        </p:spPr>
        <p:txBody>
          <a:bodyPr anchor="t">
            <a:normAutofit/>
          </a:bodyPr>
          <a:lstStyle>
            <a:lvl1pPr marL="0" indent="0">
              <a:buNone/>
              <a:defRPr sz="2000" b="1" cap="all" spc="1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5BA47-4F04-2A14-6A5A-922821DB8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4496" y="3593592"/>
            <a:ext cx="5047488" cy="2313432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A4DFF-6A35-264D-A2F9-530070C5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reeform 1">
            <a:extLst>
              <a:ext uri="{FF2B5EF4-FFF2-40B4-BE49-F238E27FC236}">
                <a16:creationId xmlns:a16="http://schemas.microsoft.com/office/drawing/2014/main" id="{BEA032DF-05FD-17F7-479F-A3951E09F4D4}"/>
              </a:ext>
            </a:extLst>
          </p:cNvPr>
          <p:cNvSpPr/>
          <p:nvPr userDrawn="1"/>
        </p:nvSpPr>
        <p:spPr>
          <a:xfrm flipV="1">
            <a:off x="0" y="6623632"/>
            <a:ext cx="2727248" cy="234368"/>
          </a:xfrm>
          <a:custGeom>
            <a:avLst/>
            <a:gdLst>
              <a:gd name="connsiteX0" fmla="*/ 0 w 2727248"/>
              <a:gd name="connsiteY0" fmla="*/ 0 h 234368"/>
              <a:gd name="connsiteX1" fmla="*/ 2727248 w 2727248"/>
              <a:gd name="connsiteY1" fmla="*/ 0 h 234368"/>
              <a:gd name="connsiteX2" fmla="*/ 2668656 w 2727248"/>
              <a:gd name="connsiteY2" fmla="*/ 234368 h 234368"/>
              <a:gd name="connsiteX3" fmla="*/ 0 w 2727248"/>
              <a:gd name="connsiteY3" fmla="*/ 234368 h 23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7248" h="234368">
                <a:moveTo>
                  <a:pt x="0" y="0"/>
                </a:moveTo>
                <a:lnTo>
                  <a:pt x="2727248" y="0"/>
                </a:lnTo>
                <a:lnTo>
                  <a:pt x="2668656" y="234368"/>
                </a:lnTo>
                <a:lnTo>
                  <a:pt x="0" y="234368"/>
                </a:lnTo>
                <a:close/>
              </a:path>
            </a:pathLst>
          </a:custGeom>
          <a:solidFill>
            <a:srgbClr val="6AA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903A0B9-E054-2F75-6039-E005C954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-54864"/>
            <a:ext cx="8385048" cy="676656"/>
          </a:xfrm>
        </p:spPr>
        <p:txBody>
          <a:bodyPr lIns="0" tIns="0" rIns="0" bIns="0" anchor="t">
            <a:noAutofit/>
          </a:bodyPr>
          <a:lstStyle>
            <a:lvl1pPr algn="l">
              <a:defRPr sz="5500" cap="all" baseline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2E0089-10A5-1515-4D77-05810B45E7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5840" y="713232"/>
            <a:ext cx="8001000" cy="6766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500" b="1" cap="all" baseline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6652213-673C-9229-DF21-B923490A50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44752" y="1481328"/>
            <a:ext cx="7562088" cy="6766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500" b="1" cap="all" baseline="0">
                <a:ln w="158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48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A7941-4094-9338-0781-C528CF04A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2807208"/>
            <a:ext cx="2880360" cy="502920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2000" b="1" cap="all" spc="1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D51E4-EBCD-B3FF-3F24-3CF3C262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192" y="3593592"/>
            <a:ext cx="2880360" cy="2313432"/>
          </a:xfrm>
          <a:noFill/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CF8C5-31D4-0423-7F4E-ABC32A65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4296" y="2807208"/>
            <a:ext cx="2880360" cy="502920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2000" b="1" cap="all" spc="1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5BA47-4F04-2A14-6A5A-922821DB8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6552" y="3593592"/>
            <a:ext cx="2880360" cy="2313432"/>
          </a:xfrm>
          <a:noFill/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A4DFF-6A35-264D-A2F9-530070C5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06B1E1-D8EC-EDE4-11EB-4D29F35A7108}"/>
              </a:ext>
            </a:extLst>
          </p:cNvPr>
          <p:cNvCxnSpPr>
            <a:cxnSpLocks/>
          </p:cNvCxnSpPr>
          <p:nvPr userDrawn="1"/>
        </p:nvCxnSpPr>
        <p:spPr>
          <a:xfrm flipH="1">
            <a:off x="722989" y="3303692"/>
            <a:ext cx="9965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6B1D7D-979D-8108-C217-4E2DE36BDE3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5736" y="3303692"/>
            <a:ext cx="9965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D903A0B9-E054-2F75-6039-E005C954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-54864"/>
            <a:ext cx="8385048" cy="676656"/>
          </a:xfrm>
          <a:noFill/>
        </p:spPr>
        <p:txBody>
          <a:bodyPr lIns="0" tIns="0" rIns="0" bIns="0" anchor="t">
            <a:noAutofit/>
          </a:bodyPr>
          <a:lstStyle>
            <a:lvl1pPr algn="l">
              <a:defRPr sz="5500" cap="all" baseline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2E0089-10A5-1515-4D77-05810B45E7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5840" y="713232"/>
            <a:ext cx="8001000" cy="676656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5500" b="1" cap="all" baseline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A0BA746-EC25-79B9-2259-4C2E3BDA4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6800" y="2807208"/>
            <a:ext cx="2880360" cy="502920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2000" b="1" cap="all" spc="1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4E51966-CD5C-FED8-5B71-58FC2F00A1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449056" y="3593592"/>
            <a:ext cx="2880360" cy="2313432"/>
          </a:xfrm>
          <a:noFill/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EF3C4D-467B-D42F-DF18-AB27AEACC8BA}"/>
              </a:ext>
            </a:extLst>
          </p:cNvPr>
          <p:cNvCxnSpPr>
            <a:cxnSpLocks/>
          </p:cNvCxnSpPr>
          <p:nvPr userDrawn="1"/>
        </p:nvCxnSpPr>
        <p:spPr>
          <a:xfrm flipH="1">
            <a:off x="8759952" y="3303692"/>
            <a:ext cx="9965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9">
            <a:extLst>
              <a:ext uri="{FF2B5EF4-FFF2-40B4-BE49-F238E27FC236}">
                <a16:creationId xmlns:a16="http://schemas.microsoft.com/office/drawing/2014/main" id="{4E8BB561-0E6A-FD7A-3855-CC88AE16FB4F}"/>
              </a:ext>
            </a:extLst>
          </p:cNvPr>
          <p:cNvSpPr/>
          <p:nvPr userDrawn="1"/>
        </p:nvSpPr>
        <p:spPr>
          <a:xfrm>
            <a:off x="0" y="6623632"/>
            <a:ext cx="2727248" cy="234368"/>
          </a:xfrm>
          <a:custGeom>
            <a:avLst/>
            <a:gdLst>
              <a:gd name="connsiteX0" fmla="*/ 0 w 2727248"/>
              <a:gd name="connsiteY0" fmla="*/ 0 h 234368"/>
              <a:gd name="connsiteX1" fmla="*/ 2727248 w 2727248"/>
              <a:gd name="connsiteY1" fmla="*/ 0 h 234368"/>
              <a:gd name="connsiteX2" fmla="*/ 2668656 w 2727248"/>
              <a:gd name="connsiteY2" fmla="*/ 234368 h 234368"/>
              <a:gd name="connsiteX3" fmla="*/ 0 w 2727248"/>
              <a:gd name="connsiteY3" fmla="*/ 234368 h 23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7248" h="234368">
                <a:moveTo>
                  <a:pt x="0" y="0"/>
                </a:moveTo>
                <a:lnTo>
                  <a:pt x="2727248" y="0"/>
                </a:lnTo>
                <a:lnTo>
                  <a:pt x="2668656" y="234368"/>
                </a:lnTo>
                <a:lnTo>
                  <a:pt x="0" y="23436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8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C446DBB-9662-AAEC-749A-3EAD8439E26C}"/>
              </a:ext>
            </a:extLst>
          </p:cNvPr>
          <p:cNvSpPr/>
          <p:nvPr userDrawn="1"/>
        </p:nvSpPr>
        <p:spPr>
          <a:xfrm>
            <a:off x="11467858" y="0"/>
            <a:ext cx="724143" cy="2781540"/>
          </a:xfrm>
          <a:custGeom>
            <a:avLst/>
            <a:gdLst>
              <a:gd name="connsiteX0" fmla="*/ 40465 w 724143"/>
              <a:gd name="connsiteY0" fmla="*/ 0 h 2781540"/>
              <a:gd name="connsiteX1" fmla="*/ 724143 w 724143"/>
              <a:gd name="connsiteY1" fmla="*/ 2626109 h 2781540"/>
              <a:gd name="connsiteX2" fmla="*/ 724143 w 724143"/>
              <a:gd name="connsiteY2" fmla="*/ 2781540 h 2781540"/>
              <a:gd name="connsiteX3" fmla="*/ 0 w 724143"/>
              <a:gd name="connsiteY3" fmla="*/ 1 h 278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143" h="2781540">
                <a:moveTo>
                  <a:pt x="40465" y="0"/>
                </a:moveTo>
                <a:lnTo>
                  <a:pt x="724143" y="2626109"/>
                </a:lnTo>
                <a:lnTo>
                  <a:pt x="724143" y="2781540"/>
                </a:lnTo>
                <a:lnTo>
                  <a:pt x="0" y="1"/>
                </a:lnTo>
                <a:close/>
              </a:path>
            </a:pathLst>
          </a:custGeom>
          <a:solidFill>
            <a:srgbClr val="6AA87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8310CE5-2A39-2530-08AF-511445443A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978940" cy="6858000"/>
          </a:xfrm>
          <a:custGeom>
            <a:avLst/>
            <a:gdLst>
              <a:gd name="connsiteX0" fmla="*/ 699082 w 5978940"/>
              <a:gd name="connsiteY0" fmla="*/ 0 h 6858000"/>
              <a:gd name="connsiteX1" fmla="*/ 5978940 w 5978940"/>
              <a:gd name="connsiteY1" fmla="*/ 0 h 6858000"/>
              <a:gd name="connsiteX2" fmla="*/ 4264440 w 5978940"/>
              <a:gd name="connsiteY2" fmla="*/ 6858000 h 6858000"/>
              <a:gd name="connsiteX3" fmla="*/ 852439 w 5978940"/>
              <a:gd name="connsiteY3" fmla="*/ 6858000 h 6858000"/>
              <a:gd name="connsiteX4" fmla="*/ 1050 w 5978940"/>
              <a:gd name="connsiteY4" fmla="*/ 3452446 h 6858000"/>
              <a:gd name="connsiteX5" fmla="*/ 0 w 5978940"/>
              <a:gd name="connsiteY5" fmla="*/ 3452446 h 6858000"/>
              <a:gd name="connsiteX6" fmla="*/ 0 w 5978940"/>
              <a:gd name="connsiteY6" fmla="*/ 27963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8940" h="6858000">
                <a:moveTo>
                  <a:pt x="699082" y="0"/>
                </a:moveTo>
                <a:lnTo>
                  <a:pt x="5978940" y="0"/>
                </a:lnTo>
                <a:lnTo>
                  <a:pt x="4264440" y="6858000"/>
                </a:lnTo>
                <a:lnTo>
                  <a:pt x="852439" y="6858000"/>
                </a:lnTo>
                <a:lnTo>
                  <a:pt x="1050" y="3452446"/>
                </a:lnTo>
                <a:lnTo>
                  <a:pt x="0" y="3452446"/>
                </a:lnTo>
                <a:lnTo>
                  <a:pt x="0" y="27963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307E3-615E-4065-DAA5-78851025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331720"/>
            <a:ext cx="5897880" cy="676656"/>
          </a:xfrm>
        </p:spPr>
        <p:txBody>
          <a:bodyPr lIns="0" tIns="0" rIns="0" bIns="0" anchor="t">
            <a:noAutofit/>
          </a:bodyPr>
          <a:lstStyle>
            <a:lvl1pPr algn="r">
              <a:defRPr sz="5500" cap="all" baseline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826EA2-1F85-8AB9-0C2A-E95F5E3AA2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2672" y="1143000"/>
            <a:ext cx="3694176" cy="4572000"/>
          </a:xfrm>
        </p:spPr>
        <p:txBody>
          <a:bodyPr anchor="ctr"/>
          <a:lstStyle>
            <a:lvl1pPr marL="0" indent="0">
              <a:lnSpc>
                <a:spcPct val="150000"/>
              </a:lnSpc>
              <a:buFont typeface="Courier New" panose="02070309020205020404" pitchFamily="49" charset="0"/>
              <a:buNone/>
              <a:defRPr sz="1800" b="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600">
                <a:solidFill>
                  <a:schemeClr val="accent1">
                    <a:lumMod val="75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400">
                <a:solidFill>
                  <a:schemeClr val="accent1">
                    <a:lumMod val="75000"/>
                  </a:schemeClr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14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0D53C6-746B-0B30-1EA2-115506B5F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3099816"/>
            <a:ext cx="5532120" cy="676656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5500" b="1" cap="all" baseline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99A1EBC8-5BEE-A0E4-B56E-C4544BE8FFC6}"/>
              </a:ext>
            </a:extLst>
          </p:cNvPr>
          <p:cNvSpPr/>
          <p:nvPr userDrawn="1"/>
        </p:nvSpPr>
        <p:spPr>
          <a:xfrm flipV="1">
            <a:off x="0" y="3452446"/>
            <a:ext cx="858300" cy="3429000"/>
          </a:xfrm>
          <a:custGeom>
            <a:avLst/>
            <a:gdLst>
              <a:gd name="connsiteX0" fmla="*/ 858300 w 858300"/>
              <a:gd name="connsiteY0" fmla="*/ 0 h 3429000"/>
              <a:gd name="connsiteX1" fmla="*/ 0 w 858300"/>
              <a:gd name="connsiteY1" fmla="*/ 0 h 3429000"/>
              <a:gd name="connsiteX2" fmla="*/ 0 w 858300"/>
              <a:gd name="connsiteY2" fmla="*/ 3429000 h 3429000"/>
              <a:gd name="connsiteX3" fmla="*/ 1050 w 8583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300" h="3429000">
                <a:moveTo>
                  <a:pt x="858300" y="0"/>
                </a:moveTo>
                <a:lnTo>
                  <a:pt x="0" y="0"/>
                </a:lnTo>
                <a:lnTo>
                  <a:pt x="0" y="3429000"/>
                </a:lnTo>
                <a:lnTo>
                  <a:pt x="1050" y="3429000"/>
                </a:lnTo>
                <a:close/>
              </a:path>
            </a:pathLst>
          </a:custGeom>
          <a:solidFill>
            <a:srgbClr val="6AA87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94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5307491-23CE-8355-10C4-42A34B90B3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5440" y="54864"/>
            <a:ext cx="6766560" cy="685800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8800" b="1" cap="all" baseline="0">
                <a:ln w="34925">
                  <a:solidFill>
                    <a:schemeClr val="accent6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21A0C3-CA91-989A-C39F-D68CE4FD47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60090" y="0"/>
            <a:ext cx="7331911" cy="6857997"/>
          </a:xfrm>
          <a:custGeom>
            <a:avLst/>
            <a:gdLst>
              <a:gd name="connsiteX0" fmla="*/ 957944 w 7331911"/>
              <a:gd name="connsiteY0" fmla="*/ 0 h 6857997"/>
              <a:gd name="connsiteX1" fmla="*/ 3277866 w 7331911"/>
              <a:gd name="connsiteY1" fmla="*/ 0 h 6857997"/>
              <a:gd name="connsiteX2" fmla="*/ 7331911 w 7331911"/>
              <a:gd name="connsiteY2" fmla="*/ 3174840 h 6857997"/>
              <a:gd name="connsiteX3" fmla="*/ 7331911 w 7331911"/>
              <a:gd name="connsiteY3" fmla="*/ 4249156 h 6857997"/>
              <a:gd name="connsiteX4" fmla="*/ 926985 w 7331911"/>
              <a:gd name="connsiteY4" fmla="*/ 6857997 h 6857997"/>
              <a:gd name="connsiteX5" fmla="*/ 0 w 7331911"/>
              <a:gd name="connsiteY5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1911" h="6857997">
                <a:moveTo>
                  <a:pt x="957944" y="0"/>
                </a:moveTo>
                <a:lnTo>
                  <a:pt x="3277866" y="0"/>
                </a:lnTo>
                <a:lnTo>
                  <a:pt x="7331911" y="3174840"/>
                </a:lnTo>
                <a:lnTo>
                  <a:pt x="7331911" y="4249156"/>
                </a:lnTo>
                <a:lnTo>
                  <a:pt x="926985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BB3A20D7-F413-446F-855D-2CD7B20EE777}"/>
              </a:ext>
            </a:extLst>
          </p:cNvPr>
          <p:cNvSpPr/>
          <p:nvPr userDrawn="1"/>
        </p:nvSpPr>
        <p:spPr>
          <a:xfrm>
            <a:off x="0" y="6639674"/>
            <a:ext cx="2989300" cy="234368"/>
          </a:xfrm>
          <a:custGeom>
            <a:avLst/>
            <a:gdLst>
              <a:gd name="connsiteX0" fmla="*/ 0 w 2989300"/>
              <a:gd name="connsiteY0" fmla="*/ 0 h 234368"/>
              <a:gd name="connsiteX1" fmla="*/ 2989300 w 2989300"/>
              <a:gd name="connsiteY1" fmla="*/ 0 h 234368"/>
              <a:gd name="connsiteX2" fmla="*/ 2930708 w 2989300"/>
              <a:gd name="connsiteY2" fmla="*/ 234368 h 234368"/>
              <a:gd name="connsiteX3" fmla="*/ 0 w 2989300"/>
              <a:gd name="connsiteY3" fmla="*/ 234368 h 23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300" h="234368">
                <a:moveTo>
                  <a:pt x="0" y="0"/>
                </a:moveTo>
                <a:lnTo>
                  <a:pt x="2989300" y="0"/>
                </a:lnTo>
                <a:lnTo>
                  <a:pt x="2930708" y="234368"/>
                </a:lnTo>
                <a:lnTo>
                  <a:pt x="0" y="234368"/>
                </a:lnTo>
                <a:close/>
              </a:path>
            </a:pathLst>
          </a:custGeom>
          <a:solidFill>
            <a:srgbClr val="6AA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216" y="1636776"/>
            <a:ext cx="6044184" cy="896112"/>
          </a:xfrm>
        </p:spPr>
        <p:txBody>
          <a:bodyPr lIns="0" tIns="0" rIns="0" bIns="0" anchor="t">
            <a:noAutofit/>
          </a:bodyPr>
          <a:lstStyle>
            <a:lvl1pPr algn="l">
              <a:defRPr sz="5500" cap="all" spc="200" baseline="0">
                <a:ln w="15875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216" y="2926080"/>
            <a:ext cx="5559552" cy="1399032"/>
          </a:xfrm>
        </p:spPr>
        <p:txBody>
          <a:bodyPr lIns="0" tIns="45720" rIns="0" bIns="0">
            <a:noAutofit/>
          </a:bodyPr>
          <a:lstStyle>
            <a:lvl1pPr marL="0" indent="0" algn="l">
              <a:buNone/>
              <a:defRPr sz="2400" b="1" cap="all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508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08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3374-C511-14CB-4BF8-849B3C4C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94ABE7A0-3CFC-F12D-2579-E8FF93C526CD}"/>
              </a:ext>
            </a:extLst>
          </p:cNvPr>
          <p:cNvSpPr/>
          <p:nvPr userDrawn="1"/>
        </p:nvSpPr>
        <p:spPr>
          <a:xfrm>
            <a:off x="0" y="6639674"/>
            <a:ext cx="2989300" cy="234368"/>
          </a:xfrm>
          <a:custGeom>
            <a:avLst/>
            <a:gdLst>
              <a:gd name="connsiteX0" fmla="*/ 0 w 2989300"/>
              <a:gd name="connsiteY0" fmla="*/ 0 h 234368"/>
              <a:gd name="connsiteX1" fmla="*/ 2989300 w 2989300"/>
              <a:gd name="connsiteY1" fmla="*/ 0 h 234368"/>
              <a:gd name="connsiteX2" fmla="*/ 2930708 w 2989300"/>
              <a:gd name="connsiteY2" fmla="*/ 234368 h 234368"/>
              <a:gd name="connsiteX3" fmla="*/ 0 w 2989300"/>
              <a:gd name="connsiteY3" fmla="*/ 234368 h 23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300" h="234368">
                <a:moveTo>
                  <a:pt x="0" y="0"/>
                </a:moveTo>
                <a:lnTo>
                  <a:pt x="2989300" y="0"/>
                </a:lnTo>
                <a:lnTo>
                  <a:pt x="2930708" y="234368"/>
                </a:lnTo>
                <a:lnTo>
                  <a:pt x="0" y="234368"/>
                </a:lnTo>
                <a:close/>
              </a:path>
            </a:pathLst>
          </a:custGeom>
          <a:solidFill>
            <a:srgbClr val="6AA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2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3301F7-314A-C29D-A6E0-03C794979C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278745" cy="6858000"/>
          </a:xfrm>
          <a:custGeom>
            <a:avLst/>
            <a:gdLst>
              <a:gd name="connsiteX0" fmla="*/ 0 w 5278745"/>
              <a:gd name="connsiteY0" fmla="*/ 0 h 6858000"/>
              <a:gd name="connsiteX1" fmla="*/ 5278745 w 5278745"/>
              <a:gd name="connsiteY1" fmla="*/ 0 h 6858000"/>
              <a:gd name="connsiteX2" fmla="*/ 3564245 w 5278745"/>
              <a:gd name="connsiteY2" fmla="*/ 6858000 h 6858000"/>
              <a:gd name="connsiteX3" fmla="*/ 0 w 527874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745" h="6858000">
                <a:moveTo>
                  <a:pt x="0" y="0"/>
                </a:moveTo>
                <a:lnTo>
                  <a:pt x="5278745" y="0"/>
                </a:lnTo>
                <a:lnTo>
                  <a:pt x="35642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307E3-615E-4065-DAA5-78851025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331720"/>
            <a:ext cx="5897880" cy="676656"/>
          </a:xfrm>
        </p:spPr>
        <p:txBody>
          <a:bodyPr lIns="0" tIns="0" rIns="0" bIns="0" anchor="t">
            <a:noAutofit/>
          </a:bodyPr>
          <a:lstStyle>
            <a:lvl1pPr algn="r">
              <a:defRPr sz="5500" cap="all" baseline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9AD42A94-63C2-F534-3DE1-C4825E7AF573}"/>
              </a:ext>
            </a:extLst>
          </p:cNvPr>
          <p:cNvSpPr/>
          <p:nvPr userDrawn="1"/>
        </p:nvSpPr>
        <p:spPr>
          <a:xfrm flipH="1">
            <a:off x="11346057" y="0"/>
            <a:ext cx="858300" cy="3429000"/>
          </a:xfrm>
          <a:custGeom>
            <a:avLst/>
            <a:gdLst>
              <a:gd name="connsiteX0" fmla="*/ 858300 w 858300"/>
              <a:gd name="connsiteY0" fmla="*/ 0 h 3429000"/>
              <a:gd name="connsiteX1" fmla="*/ 0 w 858300"/>
              <a:gd name="connsiteY1" fmla="*/ 0 h 3429000"/>
              <a:gd name="connsiteX2" fmla="*/ 0 w 858300"/>
              <a:gd name="connsiteY2" fmla="*/ 3429000 h 3429000"/>
              <a:gd name="connsiteX3" fmla="*/ 1050 w 8583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300" h="3429000">
                <a:moveTo>
                  <a:pt x="858300" y="0"/>
                </a:moveTo>
                <a:lnTo>
                  <a:pt x="0" y="0"/>
                </a:lnTo>
                <a:lnTo>
                  <a:pt x="0" y="3429000"/>
                </a:lnTo>
                <a:lnTo>
                  <a:pt x="1050" y="3429000"/>
                </a:lnTo>
                <a:close/>
              </a:path>
            </a:pathLst>
          </a:custGeom>
          <a:solidFill>
            <a:srgbClr val="6AA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826EA2-1F85-8AB9-0C2A-E95F5E3AA2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2672" y="1042416"/>
            <a:ext cx="3922776" cy="4800600"/>
          </a:xfrm>
        </p:spPr>
        <p:txBody>
          <a:bodyPr anchor="ctr"/>
          <a:lstStyle>
            <a:lvl1pPr>
              <a:lnSpc>
                <a:spcPct val="100000"/>
              </a:lnSpc>
              <a:defRPr sz="2400" b="1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0D53C6-746B-0B30-1EA2-115506B5F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3099816"/>
            <a:ext cx="5532120" cy="676656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5500" b="1" cap="all" baseline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9E3A49B-132C-8354-0143-5553766943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3867912"/>
            <a:ext cx="5166360" cy="676656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5500" b="1" cap="all" baseline="0">
                <a:ln w="158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86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c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460C4E-6B86-CA07-B86E-313F497C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-54864"/>
            <a:ext cx="6345936" cy="676656"/>
          </a:xfrm>
        </p:spPr>
        <p:txBody>
          <a:bodyPr lIns="0" tIns="0" rIns="0" bIns="0" anchor="t">
            <a:noAutofit/>
          </a:bodyPr>
          <a:lstStyle>
            <a:lvl1pPr algn="l">
              <a:defRPr sz="5500" cap="all" baseline="0">
                <a:ln w="25400">
                  <a:solidFill>
                    <a:schemeClr val="bg1"/>
                  </a:solidFill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4F1EE02-01B2-B1A7-8C1D-93337F4EE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5840" y="713232"/>
            <a:ext cx="5971032" cy="6766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500" b="1" cap="all" baseline="0">
                <a:ln w="25400">
                  <a:solidFill>
                    <a:schemeClr val="bg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1923A78-A1D5-B419-C2EC-74FF8A4326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44752" y="1481328"/>
            <a:ext cx="5532120" cy="6766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500" b="1" cap="all" baseline="0">
                <a:ln w="158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6E0B67-C7F9-39E3-8641-110D8CC201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99032" y="2724912"/>
            <a:ext cx="3922776" cy="29443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84D1C42-1D13-5207-DFA5-2BF6EB90F1B4}"/>
              </a:ext>
            </a:extLst>
          </p:cNvPr>
          <p:cNvSpPr/>
          <p:nvPr userDrawn="1"/>
        </p:nvSpPr>
        <p:spPr>
          <a:xfrm flipV="1">
            <a:off x="0" y="6623632"/>
            <a:ext cx="2727248" cy="234368"/>
          </a:xfrm>
          <a:custGeom>
            <a:avLst/>
            <a:gdLst>
              <a:gd name="connsiteX0" fmla="*/ 0 w 2727248"/>
              <a:gd name="connsiteY0" fmla="*/ 0 h 234368"/>
              <a:gd name="connsiteX1" fmla="*/ 2727248 w 2727248"/>
              <a:gd name="connsiteY1" fmla="*/ 0 h 234368"/>
              <a:gd name="connsiteX2" fmla="*/ 2668656 w 2727248"/>
              <a:gd name="connsiteY2" fmla="*/ 234368 h 234368"/>
              <a:gd name="connsiteX3" fmla="*/ 0 w 2727248"/>
              <a:gd name="connsiteY3" fmla="*/ 234368 h 23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7248" h="234368">
                <a:moveTo>
                  <a:pt x="0" y="0"/>
                </a:moveTo>
                <a:lnTo>
                  <a:pt x="2727248" y="0"/>
                </a:lnTo>
                <a:lnTo>
                  <a:pt x="2668656" y="234368"/>
                </a:lnTo>
                <a:lnTo>
                  <a:pt x="0" y="234368"/>
                </a:lnTo>
                <a:close/>
              </a:path>
            </a:pathLst>
          </a:custGeom>
          <a:solidFill>
            <a:srgbClr val="6AA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5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D11785-AC9A-022B-D5A2-883AA0782E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5440" y="54864"/>
            <a:ext cx="6766560" cy="6858000"/>
          </a:xfrm>
          <a:custGeom>
            <a:avLst/>
            <a:gdLst>
              <a:gd name="connsiteX0" fmla="*/ 0 w 6766560"/>
              <a:gd name="connsiteY0" fmla="*/ 0 h 6858000"/>
              <a:gd name="connsiteX1" fmla="*/ 6766560 w 6766560"/>
              <a:gd name="connsiteY1" fmla="*/ 0 h 6858000"/>
              <a:gd name="connsiteX2" fmla="*/ 6766560 w 6766560"/>
              <a:gd name="connsiteY2" fmla="*/ 6858000 h 6858000"/>
              <a:gd name="connsiteX3" fmla="*/ 0 w 6766560"/>
              <a:gd name="connsiteY3" fmla="*/ 6858000 h 6858000"/>
              <a:gd name="connsiteX4" fmla="*/ 0 w 6766560"/>
              <a:gd name="connsiteY4" fmla="*/ 6803136 h 6858000"/>
              <a:gd name="connsiteX5" fmla="*/ 2240742 w 6766560"/>
              <a:gd name="connsiteY5" fmla="*/ 6803136 h 6858000"/>
              <a:gd name="connsiteX6" fmla="*/ 2299334 w 6766560"/>
              <a:gd name="connsiteY6" fmla="*/ 6568768 h 6858000"/>
              <a:gd name="connsiteX7" fmla="*/ 0 w 6766560"/>
              <a:gd name="connsiteY7" fmla="*/ 65687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6560" h="6858000">
                <a:moveTo>
                  <a:pt x="0" y="0"/>
                </a:moveTo>
                <a:lnTo>
                  <a:pt x="6766560" y="0"/>
                </a:lnTo>
                <a:lnTo>
                  <a:pt x="6766560" y="6858000"/>
                </a:lnTo>
                <a:lnTo>
                  <a:pt x="0" y="6858000"/>
                </a:lnTo>
                <a:lnTo>
                  <a:pt x="0" y="6803136"/>
                </a:lnTo>
                <a:lnTo>
                  <a:pt x="2240742" y="6803136"/>
                </a:lnTo>
                <a:lnTo>
                  <a:pt x="2299334" y="6568768"/>
                </a:lnTo>
                <a:lnTo>
                  <a:pt x="0" y="6568768"/>
                </a:ln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r">
              <a:lnSpc>
                <a:spcPct val="75000"/>
              </a:lnSpc>
              <a:spcBef>
                <a:spcPts val="0"/>
              </a:spcBef>
              <a:buNone/>
              <a:defRPr sz="8800" b="1" cap="all" baseline="0">
                <a:ln w="34925">
                  <a:solidFill>
                    <a:schemeClr val="accent6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1EF2190-F8C4-3961-DBA7-5C1A52B28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35210" y="0"/>
            <a:ext cx="6994357" cy="6857997"/>
          </a:xfrm>
          <a:custGeom>
            <a:avLst/>
            <a:gdLst>
              <a:gd name="connsiteX0" fmla="*/ 1714499 w 6994357"/>
              <a:gd name="connsiteY0" fmla="*/ 0 h 6857997"/>
              <a:gd name="connsiteX1" fmla="*/ 6994357 w 6994357"/>
              <a:gd name="connsiteY1" fmla="*/ 0 h 6857997"/>
              <a:gd name="connsiteX2" fmla="*/ 5279858 w 6994357"/>
              <a:gd name="connsiteY2" fmla="*/ 6857997 h 6857997"/>
              <a:gd name="connsiteX3" fmla="*/ 3730973 w 6994357"/>
              <a:gd name="connsiteY3" fmla="*/ 6857997 h 6857997"/>
              <a:gd name="connsiteX4" fmla="*/ 3789564 w 6994357"/>
              <a:gd name="connsiteY4" fmla="*/ 6623632 h 6857997"/>
              <a:gd name="connsiteX5" fmla="*/ 649198 w 6994357"/>
              <a:gd name="connsiteY5" fmla="*/ 6623632 h 6857997"/>
              <a:gd name="connsiteX6" fmla="*/ 590607 w 6994357"/>
              <a:gd name="connsiteY6" fmla="*/ 6857997 h 6857997"/>
              <a:gd name="connsiteX7" fmla="*/ 0 w 6994357"/>
              <a:gd name="connsiteY7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4357" h="6857997">
                <a:moveTo>
                  <a:pt x="1714499" y="0"/>
                </a:moveTo>
                <a:lnTo>
                  <a:pt x="6994357" y="0"/>
                </a:lnTo>
                <a:lnTo>
                  <a:pt x="5279858" y="6857997"/>
                </a:lnTo>
                <a:lnTo>
                  <a:pt x="3730973" y="6857997"/>
                </a:lnTo>
                <a:lnTo>
                  <a:pt x="3789564" y="6623632"/>
                </a:lnTo>
                <a:lnTo>
                  <a:pt x="649198" y="6623632"/>
                </a:lnTo>
                <a:lnTo>
                  <a:pt x="590607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216" y="1636776"/>
            <a:ext cx="6044184" cy="2743200"/>
          </a:xfrm>
        </p:spPr>
        <p:txBody>
          <a:bodyPr lIns="0" tIns="0" rIns="0" bIns="0" anchor="t">
            <a:noAutofit/>
          </a:bodyPr>
          <a:lstStyle>
            <a:lvl1pPr algn="l">
              <a:defRPr sz="5500" cap="all" spc="200" baseline="0">
                <a:ln w="15875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" y="4654296"/>
            <a:ext cx="5504688" cy="1545336"/>
          </a:xfrm>
        </p:spPr>
        <p:txBody>
          <a:bodyPr lIns="0" tIns="45720" rIns="0" bIns="0">
            <a:noAutofit/>
          </a:bodyPr>
          <a:lstStyle>
            <a:lvl1pPr marL="0" indent="0" algn="l">
              <a:buNone/>
              <a:defRPr sz="2400" b="1" cap="all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984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731E-CED9-840B-1719-42D1BEAA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474720"/>
            <a:ext cx="5468112" cy="1444752"/>
          </a:xfrm>
        </p:spPr>
        <p:txBody>
          <a:bodyPr lIns="0" tIns="0" rIns="0" bIns="0" anchor="t">
            <a:noAutofit/>
          </a:bodyPr>
          <a:lstStyle>
            <a:lvl1pPr>
              <a:defRPr sz="5500" b="1" cap="all" baseline="0">
                <a:ln w="25400">
                  <a:solidFill>
                    <a:schemeClr val="bg1"/>
                  </a:solidFill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17CCD23D-9FBE-BCA1-7BD4-A558E8A2AA7F}"/>
              </a:ext>
            </a:extLst>
          </p:cNvPr>
          <p:cNvSpPr/>
          <p:nvPr userDrawn="1"/>
        </p:nvSpPr>
        <p:spPr>
          <a:xfrm rot="5400000" flipH="1" flipV="1">
            <a:off x="1285350" y="4714350"/>
            <a:ext cx="858300" cy="3429000"/>
          </a:xfrm>
          <a:custGeom>
            <a:avLst/>
            <a:gdLst>
              <a:gd name="connsiteX0" fmla="*/ 858300 w 858300"/>
              <a:gd name="connsiteY0" fmla="*/ 0 h 3429000"/>
              <a:gd name="connsiteX1" fmla="*/ 0 w 858300"/>
              <a:gd name="connsiteY1" fmla="*/ 0 h 3429000"/>
              <a:gd name="connsiteX2" fmla="*/ 0 w 858300"/>
              <a:gd name="connsiteY2" fmla="*/ 3429000 h 3429000"/>
              <a:gd name="connsiteX3" fmla="*/ 1050 w 8583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300" h="3429000">
                <a:moveTo>
                  <a:pt x="858300" y="0"/>
                </a:moveTo>
                <a:lnTo>
                  <a:pt x="0" y="0"/>
                </a:lnTo>
                <a:lnTo>
                  <a:pt x="0" y="3429000"/>
                </a:lnTo>
                <a:lnTo>
                  <a:pt x="1050" y="3429000"/>
                </a:lnTo>
                <a:close/>
              </a:path>
            </a:pathLst>
          </a:custGeom>
          <a:solidFill>
            <a:srgbClr val="6AA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137255-CD95-C6F3-3F34-268CCCFDE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73952" y="512064"/>
            <a:ext cx="5394960" cy="535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3E03FB2-A36A-C4BC-D32C-C9D79FA1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936" y="1938528"/>
            <a:ext cx="5468112" cy="144475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500" b="1" cap="all" baseline="0">
                <a:ln w="158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91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>
            <a:extLst>
              <a:ext uri="{FF2B5EF4-FFF2-40B4-BE49-F238E27FC236}">
                <a16:creationId xmlns:a16="http://schemas.microsoft.com/office/drawing/2014/main" id="{9BFF52DA-D268-8BCB-C72B-0C57ED703C12}"/>
              </a:ext>
            </a:extLst>
          </p:cNvPr>
          <p:cNvSpPr/>
          <p:nvPr userDrawn="1"/>
        </p:nvSpPr>
        <p:spPr>
          <a:xfrm rot="16200000" flipH="1" flipV="1">
            <a:off x="10066638" y="-1294752"/>
            <a:ext cx="858300" cy="3429000"/>
          </a:xfrm>
          <a:custGeom>
            <a:avLst/>
            <a:gdLst>
              <a:gd name="connsiteX0" fmla="*/ 858300 w 858300"/>
              <a:gd name="connsiteY0" fmla="*/ 0 h 3429000"/>
              <a:gd name="connsiteX1" fmla="*/ 0 w 858300"/>
              <a:gd name="connsiteY1" fmla="*/ 0 h 3429000"/>
              <a:gd name="connsiteX2" fmla="*/ 0 w 858300"/>
              <a:gd name="connsiteY2" fmla="*/ 3429000 h 3429000"/>
              <a:gd name="connsiteX3" fmla="*/ 1050 w 8583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300" h="3429000">
                <a:moveTo>
                  <a:pt x="858300" y="0"/>
                </a:moveTo>
                <a:lnTo>
                  <a:pt x="0" y="0"/>
                </a:lnTo>
                <a:lnTo>
                  <a:pt x="0" y="3429000"/>
                </a:lnTo>
                <a:lnTo>
                  <a:pt x="1050" y="3429000"/>
                </a:lnTo>
                <a:close/>
              </a:path>
            </a:pathLst>
          </a:custGeom>
          <a:solidFill>
            <a:srgbClr val="6AA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68F2478-FF44-9B20-A176-F2CC3225E2FC}"/>
              </a:ext>
            </a:extLst>
          </p:cNvPr>
          <p:cNvSpPr/>
          <p:nvPr userDrawn="1"/>
        </p:nvSpPr>
        <p:spPr>
          <a:xfrm>
            <a:off x="1" y="5678455"/>
            <a:ext cx="4824683" cy="1179545"/>
          </a:xfrm>
          <a:custGeom>
            <a:avLst/>
            <a:gdLst>
              <a:gd name="connsiteX0" fmla="*/ 0 w 4824683"/>
              <a:gd name="connsiteY0" fmla="*/ 0 h 1179545"/>
              <a:gd name="connsiteX1" fmla="*/ 4824683 w 4824683"/>
              <a:gd name="connsiteY1" fmla="*/ 1179545 h 1179545"/>
              <a:gd name="connsiteX2" fmla="*/ 4659791 w 4824683"/>
              <a:gd name="connsiteY2" fmla="*/ 1179545 h 1179545"/>
              <a:gd name="connsiteX3" fmla="*/ 0 w 4824683"/>
              <a:gd name="connsiteY3" fmla="*/ 40314 h 117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4683" h="1179545">
                <a:moveTo>
                  <a:pt x="0" y="0"/>
                </a:moveTo>
                <a:lnTo>
                  <a:pt x="4824683" y="1179545"/>
                </a:lnTo>
                <a:lnTo>
                  <a:pt x="4659791" y="1179545"/>
                </a:lnTo>
                <a:lnTo>
                  <a:pt x="0" y="40314"/>
                </a:lnTo>
                <a:close/>
              </a:path>
            </a:pathLst>
          </a:cu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6F6DEC-A2BE-0211-54C4-9073E7CED16A}"/>
              </a:ext>
            </a:extLst>
          </p:cNvPr>
          <p:cNvSpPr/>
          <p:nvPr userDrawn="1"/>
        </p:nvSpPr>
        <p:spPr>
          <a:xfrm>
            <a:off x="0" y="0"/>
            <a:ext cx="776325" cy="3175394"/>
          </a:xfrm>
          <a:custGeom>
            <a:avLst/>
            <a:gdLst>
              <a:gd name="connsiteX0" fmla="*/ 736011 w 776325"/>
              <a:gd name="connsiteY0" fmla="*/ 0 h 3175394"/>
              <a:gd name="connsiteX1" fmla="*/ 776325 w 776325"/>
              <a:gd name="connsiteY1" fmla="*/ 0 h 3175394"/>
              <a:gd name="connsiteX2" fmla="*/ 0 w 776325"/>
              <a:gd name="connsiteY2" fmla="*/ 3175394 h 3175394"/>
              <a:gd name="connsiteX3" fmla="*/ 0 w 776325"/>
              <a:gd name="connsiteY3" fmla="*/ 3010498 h 317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325" h="3175394">
                <a:moveTo>
                  <a:pt x="736011" y="0"/>
                </a:moveTo>
                <a:lnTo>
                  <a:pt x="776325" y="0"/>
                </a:lnTo>
                <a:lnTo>
                  <a:pt x="0" y="3175394"/>
                </a:lnTo>
                <a:lnTo>
                  <a:pt x="0" y="3010498"/>
                </a:lnTo>
                <a:close/>
              </a:path>
            </a:pathLst>
          </a:cu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C731E-CED9-840B-1719-42D1BEAA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429000"/>
            <a:ext cx="4572000" cy="676656"/>
          </a:xfrm>
        </p:spPr>
        <p:txBody>
          <a:bodyPr lIns="0" tIns="0" rIns="0" bIns="0" anchor="t">
            <a:noAutofit/>
          </a:bodyPr>
          <a:lstStyle>
            <a:lvl1pPr>
              <a:defRPr sz="5500" b="1" cap="all" baseline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137255-CD95-C6F3-3F34-268CCCFDE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3520" y="1234440"/>
            <a:ext cx="628192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3E03FB2-A36A-C4BC-D32C-C9D79FA1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936" y="2587752"/>
            <a:ext cx="4572000" cy="6766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500" b="1" cap="all" baseline="0">
                <a:ln w="158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40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DEBD92-1C41-6D85-3E82-EAA34BEB43AA}"/>
              </a:ext>
            </a:extLst>
          </p:cNvPr>
          <p:cNvCxnSpPr>
            <a:cxnSpLocks/>
          </p:cNvCxnSpPr>
          <p:nvPr/>
        </p:nvCxnSpPr>
        <p:spPr>
          <a:xfrm>
            <a:off x="198783" y="-1"/>
            <a:ext cx="1400619" cy="685800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D3F7AD-ADD7-0F77-7DD9-738EA16C1158}"/>
              </a:ext>
            </a:extLst>
          </p:cNvPr>
          <p:cNvCxnSpPr>
            <a:cxnSpLocks/>
          </p:cNvCxnSpPr>
          <p:nvPr/>
        </p:nvCxnSpPr>
        <p:spPr>
          <a:xfrm flipV="1">
            <a:off x="-41350" y="-1"/>
            <a:ext cx="3905034" cy="30214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236170-F5BA-8DBF-9253-ADD639CD9680}"/>
              </a:ext>
            </a:extLst>
          </p:cNvPr>
          <p:cNvCxnSpPr>
            <a:cxnSpLocks/>
          </p:cNvCxnSpPr>
          <p:nvPr/>
        </p:nvCxnSpPr>
        <p:spPr>
          <a:xfrm flipV="1">
            <a:off x="8567307" y="3556215"/>
            <a:ext cx="3635673" cy="330178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BC246A-C926-C74B-144A-A22102636CDD}"/>
              </a:ext>
            </a:extLst>
          </p:cNvPr>
          <p:cNvCxnSpPr>
            <a:cxnSpLocks/>
          </p:cNvCxnSpPr>
          <p:nvPr/>
        </p:nvCxnSpPr>
        <p:spPr>
          <a:xfrm>
            <a:off x="-41350" y="5074694"/>
            <a:ext cx="4540685" cy="178330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D238B8-F8BC-E02D-82F6-C32EA1C25B03}"/>
              </a:ext>
            </a:extLst>
          </p:cNvPr>
          <p:cNvCxnSpPr>
            <a:cxnSpLocks/>
          </p:cNvCxnSpPr>
          <p:nvPr/>
        </p:nvCxnSpPr>
        <p:spPr>
          <a:xfrm>
            <a:off x="10758601" y="-1"/>
            <a:ext cx="1026368" cy="685800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87E33-E292-84DB-CFC5-037767DED5E7}"/>
              </a:ext>
            </a:extLst>
          </p:cNvPr>
          <p:cNvCxnSpPr>
            <a:cxnSpLocks/>
          </p:cNvCxnSpPr>
          <p:nvPr/>
        </p:nvCxnSpPr>
        <p:spPr>
          <a:xfrm>
            <a:off x="8116008" y="-1"/>
            <a:ext cx="4086972" cy="139147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CE7118C-0FB4-0CF3-538A-23903573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824" y="1591056"/>
            <a:ext cx="8055864" cy="3127248"/>
          </a:xfrm>
        </p:spPr>
        <p:txBody>
          <a:bodyPr lIns="0" tIns="0" rIns="0" bIns="0" anchor="t">
            <a:noAutofit/>
          </a:bodyPr>
          <a:lstStyle>
            <a:lvl1pPr algn="ctr">
              <a:defRPr sz="5500" baseline="0">
                <a:ln w="15875">
                  <a:solidFill>
                    <a:schemeClr val="accent1"/>
                  </a:solidFill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Graphic 6" descr="Open quotation mark outline">
            <a:extLst>
              <a:ext uri="{FF2B5EF4-FFF2-40B4-BE49-F238E27FC236}">
                <a16:creationId xmlns:a16="http://schemas.microsoft.com/office/drawing/2014/main" id="{827EAF0A-A165-45C2-7F1B-61B5C38C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875" y="-1"/>
            <a:ext cx="1602058" cy="1592765"/>
          </a:xfrm>
          <a:prstGeom prst="rect">
            <a:avLst/>
          </a:prstGeom>
        </p:spPr>
      </p:pic>
      <p:pic>
        <p:nvPicPr>
          <p:cNvPr id="13" name="Graphic 6" descr="Open quotation mark outline">
            <a:extLst>
              <a:ext uri="{FF2B5EF4-FFF2-40B4-BE49-F238E27FC236}">
                <a16:creationId xmlns:a16="http://schemas.microsoft.com/office/drawing/2014/main" id="{1B0A1E52-4B54-E702-39EA-2FDB43123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23068" y="5190808"/>
            <a:ext cx="1602058" cy="159276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155AF48D-93E9-E6EC-EAC5-B732F28C4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0904" y="4727448"/>
            <a:ext cx="6766560" cy="1591056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cap="all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57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2131924-67CB-28AA-2CD5-687CBCB44E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2506" y="2908712"/>
            <a:ext cx="2331720" cy="2167128"/>
          </a:xfrm>
          <a:custGeom>
            <a:avLst/>
            <a:gdLst>
              <a:gd name="connsiteX0" fmla="*/ 535282 w 2324226"/>
              <a:gd name="connsiteY0" fmla="*/ 0 h 2141126"/>
              <a:gd name="connsiteX1" fmla="*/ 2324226 w 2324226"/>
              <a:gd name="connsiteY1" fmla="*/ 0 h 2141126"/>
              <a:gd name="connsiteX2" fmla="*/ 2324226 w 2324226"/>
              <a:gd name="connsiteY2" fmla="*/ 4 h 2141126"/>
              <a:gd name="connsiteX3" fmla="*/ 1788946 w 2324226"/>
              <a:gd name="connsiteY3" fmla="*/ 2141126 h 2141126"/>
              <a:gd name="connsiteX4" fmla="*/ 0 w 2324226"/>
              <a:gd name="connsiteY4" fmla="*/ 2141126 h 214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226" h="2141126">
                <a:moveTo>
                  <a:pt x="535282" y="0"/>
                </a:moveTo>
                <a:lnTo>
                  <a:pt x="2324226" y="0"/>
                </a:lnTo>
                <a:lnTo>
                  <a:pt x="2324226" y="4"/>
                </a:lnTo>
                <a:lnTo>
                  <a:pt x="1788946" y="2141126"/>
                </a:lnTo>
                <a:lnTo>
                  <a:pt x="0" y="21411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B2FAB-5DFD-93F0-4BFE-135A8C33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3232"/>
            <a:ext cx="5468112" cy="1435608"/>
          </a:xfrm>
        </p:spPr>
        <p:txBody>
          <a:bodyPr lIns="0" tIns="0" rIns="0" bIns="0" anchor="t">
            <a:noAutofit/>
          </a:bodyPr>
          <a:lstStyle>
            <a:lvl1pPr>
              <a:defRPr sz="5500" cap="all" baseline="0">
                <a:ln w="15875">
                  <a:noFill/>
                </a:ln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E009C-9966-E783-9CB7-DEB9BFA17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9139" y="6176963"/>
            <a:ext cx="389001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Fitness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C623F-3EFD-A383-6EFD-529A7DF5FE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45359" y="6176963"/>
            <a:ext cx="440851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7F325E0F-FFBB-4476-43B8-9D2D928EFE7D}"/>
              </a:ext>
            </a:extLst>
          </p:cNvPr>
          <p:cNvSpPr/>
          <p:nvPr userDrawn="1"/>
        </p:nvSpPr>
        <p:spPr>
          <a:xfrm>
            <a:off x="6344362" y="2985550"/>
            <a:ext cx="2353405" cy="2162266"/>
          </a:xfrm>
          <a:prstGeom prst="parallelogram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4081149-7668-2C87-E43C-4412E70F4A91}"/>
              </a:ext>
            </a:extLst>
          </p:cNvPr>
          <p:cNvSpPr/>
          <p:nvPr userDrawn="1"/>
        </p:nvSpPr>
        <p:spPr>
          <a:xfrm>
            <a:off x="9189299" y="2985550"/>
            <a:ext cx="2353405" cy="2162266"/>
          </a:xfrm>
          <a:prstGeom prst="parallelogram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492E5EB0-A658-029E-D5D0-BCE1574A221C}"/>
              </a:ext>
            </a:extLst>
          </p:cNvPr>
          <p:cNvSpPr/>
          <p:nvPr userDrawn="1"/>
        </p:nvSpPr>
        <p:spPr>
          <a:xfrm>
            <a:off x="654488" y="2985550"/>
            <a:ext cx="2353405" cy="2162266"/>
          </a:xfrm>
          <a:prstGeom prst="parallelogram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941C4C8C-CA8B-DF1C-4CE4-72AA201276FD}"/>
              </a:ext>
            </a:extLst>
          </p:cNvPr>
          <p:cNvSpPr/>
          <p:nvPr userDrawn="1"/>
        </p:nvSpPr>
        <p:spPr>
          <a:xfrm>
            <a:off x="3499425" y="2985550"/>
            <a:ext cx="2353405" cy="2162266"/>
          </a:xfrm>
          <a:prstGeom prst="parallelogram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90C1AB6-97D1-A546-4CDB-581820C372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5391" y="2908712"/>
            <a:ext cx="2331720" cy="2167128"/>
          </a:xfrm>
          <a:custGeom>
            <a:avLst/>
            <a:gdLst>
              <a:gd name="connsiteX0" fmla="*/ 535282 w 2324226"/>
              <a:gd name="connsiteY0" fmla="*/ 0 h 2141126"/>
              <a:gd name="connsiteX1" fmla="*/ 2324226 w 2324226"/>
              <a:gd name="connsiteY1" fmla="*/ 0 h 2141126"/>
              <a:gd name="connsiteX2" fmla="*/ 2324226 w 2324226"/>
              <a:gd name="connsiteY2" fmla="*/ 4 h 2141126"/>
              <a:gd name="connsiteX3" fmla="*/ 1788946 w 2324226"/>
              <a:gd name="connsiteY3" fmla="*/ 2141126 h 2141126"/>
              <a:gd name="connsiteX4" fmla="*/ 0 w 2324226"/>
              <a:gd name="connsiteY4" fmla="*/ 2141126 h 214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226" h="2141126">
                <a:moveTo>
                  <a:pt x="535282" y="0"/>
                </a:moveTo>
                <a:lnTo>
                  <a:pt x="2324226" y="0"/>
                </a:lnTo>
                <a:lnTo>
                  <a:pt x="2324226" y="4"/>
                </a:lnTo>
                <a:lnTo>
                  <a:pt x="1788946" y="2141126"/>
                </a:lnTo>
                <a:lnTo>
                  <a:pt x="0" y="21411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551A569-6887-AF4A-69C0-04FEFAB0B4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8276" y="2908712"/>
            <a:ext cx="2331720" cy="2167128"/>
          </a:xfrm>
          <a:custGeom>
            <a:avLst/>
            <a:gdLst>
              <a:gd name="connsiteX0" fmla="*/ 535282 w 2324226"/>
              <a:gd name="connsiteY0" fmla="*/ 0 h 2141126"/>
              <a:gd name="connsiteX1" fmla="*/ 2324226 w 2324226"/>
              <a:gd name="connsiteY1" fmla="*/ 0 h 2141126"/>
              <a:gd name="connsiteX2" fmla="*/ 2324226 w 2324226"/>
              <a:gd name="connsiteY2" fmla="*/ 4 h 2141126"/>
              <a:gd name="connsiteX3" fmla="*/ 1788946 w 2324226"/>
              <a:gd name="connsiteY3" fmla="*/ 2141126 h 2141126"/>
              <a:gd name="connsiteX4" fmla="*/ 0 w 2324226"/>
              <a:gd name="connsiteY4" fmla="*/ 2141126 h 214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226" h="2141126">
                <a:moveTo>
                  <a:pt x="535282" y="0"/>
                </a:moveTo>
                <a:lnTo>
                  <a:pt x="2324226" y="0"/>
                </a:lnTo>
                <a:lnTo>
                  <a:pt x="2324226" y="4"/>
                </a:lnTo>
                <a:lnTo>
                  <a:pt x="1788946" y="2141126"/>
                </a:lnTo>
                <a:lnTo>
                  <a:pt x="0" y="21411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A43DE41-07D6-C365-F274-A56FE59E1C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81160" y="2908712"/>
            <a:ext cx="2331720" cy="2167128"/>
          </a:xfrm>
          <a:custGeom>
            <a:avLst/>
            <a:gdLst>
              <a:gd name="connsiteX0" fmla="*/ 535282 w 2324226"/>
              <a:gd name="connsiteY0" fmla="*/ 0 h 2141126"/>
              <a:gd name="connsiteX1" fmla="*/ 2324226 w 2324226"/>
              <a:gd name="connsiteY1" fmla="*/ 0 h 2141126"/>
              <a:gd name="connsiteX2" fmla="*/ 2324226 w 2324226"/>
              <a:gd name="connsiteY2" fmla="*/ 4 h 2141126"/>
              <a:gd name="connsiteX3" fmla="*/ 1788946 w 2324226"/>
              <a:gd name="connsiteY3" fmla="*/ 2141126 h 2141126"/>
              <a:gd name="connsiteX4" fmla="*/ 0 w 2324226"/>
              <a:gd name="connsiteY4" fmla="*/ 2141126 h 214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226" h="2141126">
                <a:moveTo>
                  <a:pt x="535282" y="0"/>
                </a:moveTo>
                <a:lnTo>
                  <a:pt x="2324226" y="0"/>
                </a:lnTo>
                <a:lnTo>
                  <a:pt x="2324226" y="4"/>
                </a:lnTo>
                <a:lnTo>
                  <a:pt x="1788946" y="2141126"/>
                </a:lnTo>
                <a:lnTo>
                  <a:pt x="0" y="21411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4C40CC6-4591-55BF-FD47-0E28F9C831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792" y="5422392"/>
            <a:ext cx="2340864" cy="2743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cap="all" spc="10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450C7AB-27EC-6384-E4E4-3C73E497DB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792" y="5733288"/>
            <a:ext cx="2340864" cy="27463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spc="8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F12C028-16B0-8E76-94E3-D70BAA13B7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5576" y="5422392"/>
            <a:ext cx="2340864" cy="2743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cap="all" spc="10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9FC0685-4E19-6701-97D2-E725CD514D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5576" y="5733288"/>
            <a:ext cx="2340864" cy="27463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spc="8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32DF73F-AB65-F574-3868-8473DFC2A7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09360" y="5422392"/>
            <a:ext cx="2340864" cy="2743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cap="all" spc="10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AE61294-AE0F-FD37-A192-24B9AED9E7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9360" y="5733288"/>
            <a:ext cx="2340864" cy="27463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spc="8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9811CA8-206B-8729-28D2-11B5F82757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53144" y="5422392"/>
            <a:ext cx="2340864" cy="2743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cap="all" spc="10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EC9E02F9-887E-4842-4BDD-DE7C0B25BAE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53144" y="5733288"/>
            <a:ext cx="2340864" cy="27463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spc="8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50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CD08B2E-1A27-1339-B056-40F503A020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178" y="2509858"/>
            <a:ext cx="1969645" cy="913884"/>
          </a:xfrm>
          <a:custGeom>
            <a:avLst/>
            <a:gdLst>
              <a:gd name="connsiteX0" fmla="*/ 228471 w 1969645"/>
              <a:gd name="connsiteY0" fmla="*/ 0 h 913884"/>
              <a:gd name="connsiteX1" fmla="*/ 1969645 w 1969645"/>
              <a:gd name="connsiteY1" fmla="*/ 0 h 913884"/>
              <a:gd name="connsiteX2" fmla="*/ 1741174 w 1969645"/>
              <a:gd name="connsiteY2" fmla="*/ 913884 h 913884"/>
              <a:gd name="connsiteX3" fmla="*/ 0 w 1969645"/>
              <a:gd name="connsiteY3" fmla="*/ 913884 h 91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645" h="913884">
                <a:moveTo>
                  <a:pt x="228471" y="0"/>
                </a:moveTo>
                <a:lnTo>
                  <a:pt x="1969645" y="0"/>
                </a:lnTo>
                <a:lnTo>
                  <a:pt x="1741174" y="913884"/>
                </a:lnTo>
                <a:lnTo>
                  <a:pt x="0" y="91388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B2FAB-5DFD-93F0-4BFE-135A8C33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3232"/>
            <a:ext cx="7260336" cy="1417320"/>
          </a:xfrm>
        </p:spPr>
        <p:txBody>
          <a:bodyPr lIns="0" tIns="0" rIns="0" bIns="0" anchor="t">
            <a:noAutofit/>
          </a:bodyPr>
          <a:lstStyle>
            <a:lvl1pPr>
              <a:defRPr sz="5500" cap="all" baseline="0">
                <a:ln w="15875">
                  <a:noFill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E009C-9966-E783-9CB7-DEB9BFA17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99139" y="6176963"/>
            <a:ext cx="389001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Fitness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C623F-3EFD-A383-6EFD-529A7DF5FE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45359" y="6176963"/>
            <a:ext cx="440851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0955D11F-6341-A8CE-C7B8-E0D11689EC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7900" y="2509858"/>
            <a:ext cx="1969645" cy="913884"/>
          </a:xfrm>
          <a:custGeom>
            <a:avLst/>
            <a:gdLst>
              <a:gd name="connsiteX0" fmla="*/ 228471 w 1969645"/>
              <a:gd name="connsiteY0" fmla="*/ 0 h 913884"/>
              <a:gd name="connsiteX1" fmla="*/ 1969645 w 1969645"/>
              <a:gd name="connsiteY1" fmla="*/ 0 h 913884"/>
              <a:gd name="connsiteX2" fmla="*/ 1741174 w 1969645"/>
              <a:gd name="connsiteY2" fmla="*/ 913884 h 913884"/>
              <a:gd name="connsiteX3" fmla="*/ 0 w 1969645"/>
              <a:gd name="connsiteY3" fmla="*/ 913884 h 91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645" h="913884">
                <a:moveTo>
                  <a:pt x="228471" y="0"/>
                </a:moveTo>
                <a:lnTo>
                  <a:pt x="1969645" y="0"/>
                </a:lnTo>
                <a:lnTo>
                  <a:pt x="1741174" y="913884"/>
                </a:lnTo>
                <a:lnTo>
                  <a:pt x="0" y="91388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5D408B46-3F0C-8348-6990-1A9B5E060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67622" y="2509858"/>
            <a:ext cx="1969645" cy="913884"/>
          </a:xfrm>
          <a:custGeom>
            <a:avLst/>
            <a:gdLst>
              <a:gd name="connsiteX0" fmla="*/ 228471 w 1969645"/>
              <a:gd name="connsiteY0" fmla="*/ 0 h 913884"/>
              <a:gd name="connsiteX1" fmla="*/ 1969645 w 1969645"/>
              <a:gd name="connsiteY1" fmla="*/ 0 h 913884"/>
              <a:gd name="connsiteX2" fmla="*/ 1741174 w 1969645"/>
              <a:gd name="connsiteY2" fmla="*/ 913884 h 913884"/>
              <a:gd name="connsiteX3" fmla="*/ 0 w 1969645"/>
              <a:gd name="connsiteY3" fmla="*/ 913884 h 91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645" h="913884">
                <a:moveTo>
                  <a:pt x="228471" y="0"/>
                </a:moveTo>
                <a:lnTo>
                  <a:pt x="1969645" y="0"/>
                </a:lnTo>
                <a:lnTo>
                  <a:pt x="1741174" y="913884"/>
                </a:lnTo>
                <a:lnTo>
                  <a:pt x="0" y="91388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E49EA0B6-BDA2-7C47-3BF4-B0183E16ED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7344" y="2509858"/>
            <a:ext cx="1969645" cy="913884"/>
          </a:xfrm>
          <a:custGeom>
            <a:avLst/>
            <a:gdLst>
              <a:gd name="connsiteX0" fmla="*/ 228471 w 1969645"/>
              <a:gd name="connsiteY0" fmla="*/ 0 h 913884"/>
              <a:gd name="connsiteX1" fmla="*/ 1969645 w 1969645"/>
              <a:gd name="connsiteY1" fmla="*/ 0 h 913884"/>
              <a:gd name="connsiteX2" fmla="*/ 1741174 w 1969645"/>
              <a:gd name="connsiteY2" fmla="*/ 913884 h 913884"/>
              <a:gd name="connsiteX3" fmla="*/ 0 w 1969645"/>
              <a:gd name="connsiteY3" fmla="*/ 913884 h 91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645" h="913884">
                <a:moveTo>
                  <a:pt x="228471" y="0"/>
                </a:moveTo>
                <a:lnTo>
                  <a:pt x="1969645" y="0"/>
                </a:lnTo>
                <a:lnTo>
                  <a:pt x="1741174" y="913884"/>
                </a:lnTo>
                <a:lnTo>
                  <a:pt x="0" y="91388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4C40CC6-4591-55BF-FD47-0E28F9C831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0936" y="3502152"/>
            <a:ext cx="226771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cap="all" spc="10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450C7AB-27EC-6384-E4E4-3C73E497DB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3849624"/>
            <a:ext cx="2267712" cy="274638"/>
          </a:xfrm>
        </p:spPr>
        <p:txBody>
          <a:bodyPr lIns="109728" tIns="109728" rIns="109728" bIns="9144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spc="8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F12C028-16B0-8E76-94E3-D70BAA13B7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38728" y="3502152"/>
            <a:ext cx="226771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cap="all" spc="10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9FC0685-4E19-6701-97D2-E725CD514D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38728" y="3849624"/>
            <a:ext cx="2267712" cy="274638"/>
          </a:xfrm>
        </p:spPr>
        <p:txBody>
          <a:bodyPr lIns="109728" tIns="109728" rIns="109728" bIns="9144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spc="8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32DF73F-AB65-F574-3868-8473DFC2A7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46520" y="3502152"/>
            <a:ext cx="226771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cap="all" spc="10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AE61294-AE0F-FD37-A192-24B9AED9E7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6520" y="3849624"/>
            <a:ext cx="2267712" cy="274638"/>
          </a:xfrm>
        </p:spPr>
        <p:txBody>
          <a:bodyPr lIns="109728" tIns="109728" rIns="109728" bIns="9144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spc="8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9811CA8-206B-8729-28D2-11B5F82757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54312" y="3502152"/>
            <a:ext cx="226771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cap="all" spc="10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EC9E02F9-887E-4842-4BDD-DE7C0B25BAE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54312" y="3849624"/>
            <a:ext cx="2267712" cy="274638"/>
          </a:xfrm>
        </p:spPr>
        <p:txBody>
          <a:bodyPr lIns="109728" tIns="109728" rIns="109728" bIns="9144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spc="8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F149B342-A3F4-6E89-B4C6-2B522C9BF03B}"/>
              </a:ext>
            </a:extLst>
          </p:cNvPr>
          <p:cNvSpPr/>
          <p:nvPr userDrawn="1"/>
        </p:nvSpPr>
        <p:spPr>
          <a:xfrm>
            <a:off x="7887809" y="-23198"/>
            <a:ext cx="3204758" cy="257567"/>
          </a:xfrm>
          <a:custGeom>
            <a:avLst/>
            <a:gdLst>
              <a:gd name="connsiteX0" fmla="*/ 64392 w 3204758"/>
              <a:gd name="connsiteY0" fmla="*/ 0 h 257567"/>
              <a:gd name="connsiteX1" fmla="*/ 3204758 w 3204758"/>
              <a:gd name="connsiteY1" fmla="*/ 0 h 257567"/>
              <a:gd name="connsiteX2" fmla="*/ 3140366 w 3204758"/>
              <a:gd name="connsiteY2" fmla="*/ 257567 h 257567"/>
              <a:gd name="connsiteX3" fmla="*/ 0 w 3204758"/>
              <a:gd name="connsiteY3" fmla="*/ 257567 h 25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4758" h="257567">
                <a:moveTo>
                  <a:pt x="64392" y="0"/>
                </a:moveTo>
                <a:lnTo>
                  <a:pt x="3204758" y="0"/>
                </a:lnTo>
                <a:lnTo>
                  <a:pt x="3140366" y="257567"/>
                </a:lnTo>
                <a:lnTo>
                  <a:pt x="0" y="2575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D447C9B3-7A22-F930-6CED-FB28EED0CCF5}"/>
              </a:ext>
            </a:extLst>
          </p:cNvPr>
          <p:cNvSpPr/>
          <p:nvPr userDrawn="1"/>
        </p:nvSpPr>
        <p:spPr>
          <a:xfrm>
            <a:off x="758082" y="2576622"/>
            <a:ext cx="1969645" cy="913884"/>
          </a:xfrm>
          <a:prstGeom prst="parallelogram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5972FF33-52A0-D38A-FAB1-FA692E78FBF1}"/>
              </a:ext>
            </a:extLst>
          </p:cNvPr>
          <p:cNvSpPr/>
          <p:nvPr userDrawn="1"/>
        </p:nvSpPr>
        <p:spPr>
          <a:xfrm>
            <a:off x="9487248" y="2576622"/>
            <a:ext cx="1969645" cy="913884"/>
          </a:xfrm>
          <a:prstGeom prst="parallelogram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F3F993CE-FEDE-89EE-7CD3-77BAA7847DC2}"/>
              </a:ext>
            </a:extLst>
          </p:cNvPr>
          <p:cNvSpPr/>
          <p:nvPr userDrawn="1"/>
        </p:nvSpPr>
        <p:spPr>
          <a:xfrm>
            <a:off x="6577526" y="2576622"/>
            <a:ext cx="1969645" cy="913884"/>
          </a:xfrm>
          <a:prstGeom prst="parallelogram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0E731F75-2A89-DA64-7A14-610DBF8F1ED8}"/>
              </a:ext>
            </a:extLst>
          </p:cNvPr>
          <p:cNvSpPr/>
          <p:nvPr userDrawn="1"/>
        </p:nvSpPr>
        <p:spPr>
          <a:xfrm>
            <a:off x="3667804" y="2576622"/>
            <a:ext cx="1969645" cy="913884"/>
          </a:xfrm>
          <a:prstGeom prst="parallelogram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DCCA3906-052B-CF79-628E-5E0C081BE400}"/>
              </a:ext>
            </a:extLst>
          </p:cNvPr>
          <p:cNvSpPr/>
          <p:nvPr userDrawn="1"/>
        </p:nvSpPr>
        <p:spPr>
          <a:xfrm>
            <a:off x="758082" y="4378528"/>
            <a:ext cx="1969645" cy="913884"/>
          </a:xfrm>
          <a:prstGeom prst="parallelogram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F9B6B24C-61B3-0F91-EC83-84A297108592}"/>
              </a:ext>
            </a:extLst>
          </p:cNvPr>
          <p:cNvSpPr/>
          <p:nvPr userDrawn="1"/>
        </p:nvSpPr>
        <p:spPr>
          <a:xfrm>
            <a:off x="9487248" y="4378528"/>
            <a:ext cx="1969645" cy="913884"/>
          </a:xfrm>
          <a:prstGeom prst="parallelogram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7AC13754-D48E-AAF0-992F-594A4EE28D8B}"/>
              </a:ext>
            </a:extLst>
          </p:cNvPr>
          <p:cNvSpPr/>
          <p:nvPr userDrawn="1"/>
        </p:nvSpPr>
        <p:spPr>
          <a:xfrm>
            <a:off x="6577526" y="4378528"/>
            <a:ext cx="1969645" cy="913884"/>
          </a:xfrm>
          <a:prstGeom prst="parallelogram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1E82208D-CAFA-8B11-D4E8-2420C1CD863A}"/>
              </a:ext>
            </a:extLst>
          </p:cNvPr>
          <p:cNvSpPr/>
          <p:nvPr userDrawn="1"/>
        </p:nvSpPr>
        <p:spPr>
          <a:xfrm>
            <a:off x="3667804" y="4378528"/>
            <a:ext cx="1969645" cy="913884"/>
          </a:xfrm>
          <a:prstGeom prst="parallelogram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76E7F0BA-340A-70F3-47FB-B6E9D8A7918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8178" y="4315968"/>
            <a:ext cx="1969645" cy="913884"/>
          </a:xfrm>
          <a:custGeom>
            <a:avLst/>
            <a:gdLst>
              <a:gd name="connsiteX0" fmla="*/ 228471 w 1969645"/>
              <a:gd name="connsiteY0" fmla="*/ 0 h 913884"/>
              <a:gd name="connsiteX1" fmla="*/ 1969645 w 1969645"/>
              <a:gd name="connsiteY1" fmla="*/ 0 h 913884"/>
              <a:gd name="connsiteX2" fmla="*/ 1741174 w 1969645"/>
              <a:gd name="connsiteY2" fmla="*/ 913884 h 913884"/>
              <a:gd name="connsiteX3" fmla="*/ 0 w 1969645"/>
              <a:gd name="connsiteY3" fmla="*/ 913884 h 91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645" h="913884">
                <a:moveTo>
                  <a:pt x="228471" y="0"/>
                </a:moveTo>
                <a:lnTo>
                  <a:pt x="1969645" y="0"/>
                </a:lnTo>
                <a:lnTo>
                  <a:pt x="1741174" y="913884"/>
                </a:lnTo>
                <a:lnTo>
                  <a:pt x="0" y="91388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4E816629-DA97-E685-40F4-768F366FE6D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757900" y="4315968"/>
            <a:ext cx="1969645" cy="913884"/>
          </a:xfrm>
          <a:custGeom>
            <a:avLst/>
            <a:gdLst>
              <a:gd name="connsiteX0" fmla="*/ 228471 w 1969645"/>
              <a:gd name="connsiteY0" fmla="*/ 0 h 913884"/>
              <a:gd name="connsiteX1" fmla="*/ 1969645 w 1969645"/>
              <a:gd name="connsiteY1" fmla="*/ 0 h 913884"/>
              <a:gd name="connsiteX2" fmla="*/ 1741174 w 1969645"/>
              <a:gd name="connsiteY2" fmla="*/ 913884 h 913884"/>
              <a:gd name="connsiteX3" fmla="*/ 0 w 1969645"/>
              <a:gd name="connsiteY3" fmla="*/ 913884 h 91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645" h="913884">
                <a:moveTo>
                  <a:pt x="228471" y="0"/>
                </a:moveTo>
                <a:lnTo>
                  <a:pt x="1969645" y="0"/>
                </a:lnTo>
                <a:lnTo>
                  <a:pt x="1741174" y="913884"/>
                </a:lnTo>
                <a:lnTo>
                  <a:pt x="0" y="91388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A23D1D51-C141-0DE8-9FCE-41630611B2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67622" y="4315968"/>
            <a:ext cx="1969645" cy="913884"/>
          </a:xfrm>
          <a:custGeom>
            <a:avLst/>
            <a:gdLst>
              <a:gd name="connsiteX0" fmla="*/ 228471 w 1969645"/>
              <a:gd name="connsiteY0" fmla="*/ 0 h 913884"/>
              <a:gd name="connsiteX1" fmla="*/ 1969645 w 1969645"/>
              <a:gd name="connsiteY1" fmla="*/ 0 h 913884"/>
              <a:gd name="connsiteX2" fmla="*/ 1741174 w 1969645"/>
              <a:gd name="connsiteY2" fmla="*/ 913884 h 913884"/>
              <a:gd name="connsiteX3" fmla="*/ 0 w 1969645"/>
              <a:gd name="connsiteY3" fmla="*/ 913884 h 91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645" h="913884">
                <a:moveTo>
                  <a:pt x="228471" y="0"/>
                </a:moveTo>
                <a:lnTo>
                  <a:pt x="1969645" y="0"/>
                </a:lnTo>
                <a:lnTo>
                  <a:pt x="1741174" y="913884"/>
                </a:lnTo>
                <a:lnTo>
                  <a:pt x="0" y="91388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91D06723-3EA9-1463-71BE-8359023D49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577344" y="4315968"/>
            <a:ext cx="1969645" cy="913884"/>
          </a:xfrm>
          <a:custGeom>
            <a:avLst/>
            <a:gdLst>
              <a:gd name="connsiteX0" fmla="*/ 228471 w 1969645"/>
              <a:gd name="connsiteY0" fmla="*/ 0 h 913884"/>
              <a:gd name="connsiteX1" fmla="*/ 1969645 w 1969645"/>
              <a:gd name="connsiteY1" fmla="*/ 0 h 913884"/>
              <a:gd name="connsiteX2" fmla="*/ 1741174 w 1969645"/>
              <a:gd name="connsiteY2" fmla="*/ 913884 h 913884"/>
              <a:gd name="connsiteX3" fmla="*/ 0 w 1969645"/>
              <a:gd name="connsiteY3" fmla="*/ 913884 h 91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645" h="913884">
                <a:moveTo>
                  <a:pt x="228471" y="0"/>
                </a:moveTo>
                <a:lnTo>
                  <a:pt x="1969645" y="0"/>
                </a:lnTo>
                <a:lnTo>
                  <a:pt x="1741174" y="913884"/>
                </a:lnTo>
                <a:lnTo>
                  <a:pt x="0" y="91388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EDB02667-75DD-3AE0-BAA1-B3515E86C7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0936" y="5330952"/>
            <a:ext cx="226771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cap="all" spc="10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D81B39FB-4E49-BE59-87D4-1343901EDFD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0936" y="5669280"/>
            <a:ext cx="2267712" cy="274638"/>
          </a:xfrm>
        </p:spPr>
        <p:txBody>
          <a:bodyPr lIns="109728" tIns="109728" rIns="109728" bIns="9144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spc="8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DFDA8BE5-38C5-0AD5-D2AB-532AD3A1CD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538728" y="5330952"/>
            <a:ext cx="226771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cap="all" spc="10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4E6A6F4D-D8BD-0134-A96A-B5D1D8F75E9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38728" y="5669280"/>
            <a:ext cx="2267712" cy="274638"/>
          </a:xfrm>
        </p:spPr>
        <p:txBody>
          <a:bodyPr lIns="109728" tIns="109728" rIns="109728" bIns="9144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spc="8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30335191-F108-1444-13A9-DC06A0504E5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46520" y="5330952"/>
            <a:ext cx="226771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cap="all" spc="10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E34CD1B3-EC0A-2B8B-8E08-8F1D91C4499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46520" y="5669280"/>
            <a:ext cx="2267712" cy="274638"/>
          </a:xfrm>
        </p:spPr>
        <p:txBody>
          <a:bodyPr lIns="109728" tIns="109728" rIns="109728" bIns="9144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spc="8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5D7C5E80-F9AA-4BCC-8155-925C1A6C800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354312" y="5330952"/>
            <a:ext cx="2267712" cy="365760"/>
          </a:xfrm>
        </p:spPr>
        <p:txBody>
          <a:bodyPr lIns="109728" tIns="109728" rIns="109728" bIns="9144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cap="all" spc="10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BC33FAD1-3F22-5FE2-9A84-8D2BAE1B787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54312" y="5669280"/>
            <a:ext cx="2267712" cy="274638"/>
          </a:xfrm>
        </p:spPr>
        <p:txBody>
          <a:bodyPr lIns="109728" tIns="109728" rIns="109728" bIns="9144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spc="8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45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381000"/>
            <a:ext cx="10984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790" y="1825625"/>
            <a:ext cx="5490210" cy="3429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78" r:id="rId3"/>
    <p:sldLayoutId id="2147483680" r:id="rId4"/>
    <p:sldLayoutId id="2147483681" r:id="rId5"/>
    <p:sldLayoutId id="2147483676" r:id="rId6"/>
    <p:sldLayoutId id="2147483682" r:id="rId7"/>
    <p:sldLayoutId id="2147483683" r:id="rId8"/>
    <p:sldLayoutId id="2147483684" r:id="rId9"/>
    <p:sldLayoutId id="2147483701" r:id="rId10"/>
    <p:sldLayoutId id="2147483700" r:id="rId11"/>
    <p:sldLayoutId id="2147483690" r:id="rId12"/>
    <p:sldLayoutId id="2147483697" r:id="rId13"/>
    <p:sldLayoutId id="2147483698" r:id="rId14"/>
    <p:sldLayoutId id="2147483699" r:id="rId15"/>
    <p:sldLayoutId id="2147483656" r:id="rId16"/>
    <p:sldLayoutId id="2147483702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ln w="15875">
            <a:solidFill>
              <a:schemeClr val="bg1"/>
            </a:solidFill>
          </a:ln>
          <a:noFill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8" descr="A city skyline with a body of water&#10;&#10;Description automatically generated">
            <a:extLst>
              <a:ext uri="{FF2B5EF4-FFF2-40B4-BE49-F238E27FC236}">
                <a16:creationId xmlns:a16="http://schemas.microsoft.com/office/drawing/2014/main" id="{F8A16DF0-E4E2-8A94-7069-E2FD9E4129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6000"/>
          </a:blip>
          <a:srcRect l="19973" r="19973"/>
          <a:stretch>
            <a:fillRect/>
          </a:stretch>
        </p:blipFill>
        <p:spPr>
          <a:xfrm>
            <a:off x="4786174" y="11239"/>
            <a:ext cx="7872551" cy="6857997"/>
          </a:xfrm>
          <a:custGeom>
            <a:avLst/>
            <a:gdLst>
              <a:gd name="connsiteX0" fmla="*/ 0 w 7872551"/>
              <a:gd name="connsiteY0" fmla="*/ 0 h 6857997"/>
              <a:gd name="connsiteX1" fmla="*/ 2373474 w 7872551"/>
              <a:gd name="connsiteY1" fmla="*/ 0 h 6857997"/>
              <a:gd name="connsiteX2" fmla="*/ 7872551 w 7872551"/>
              <a:gd name="connsiteY2" fmla="*/ 2160200 h 6857997"/>
              <a:gd name="connsiteX3" fmla="*/ 7872551 w 7872551"/>
              <a:gd name="connsiteY3" fmla="*/ 2528750 h 6857997"/>
              <a:gd name="connsiteX4" fmla="*/ 2484415 w 7872551"/>
              <a:gd name="connsiteY4" fmla="*/ 6857997 h 6857997"/>
              <a:gd name="connsiteX5" fmla="*/ 1045423 w 7872551"/>
              <a:gd name="connsiteY5" fmla="*/ 6857997 h 6857997"/>
              <a:gd name="connsiteX6" fmla="*/ 0 w 7872551"/>
              <a:gd name="connsiteY6" fmla="*/ 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2551" h="6857997">
                <a:moveTo>
                  <a:pt x="0" y="0"/>
                </a:moveTo>
                <a:lnTo>
                  <a:pt x="2373474" y="0"/>
                </a:lnTo>
                <a:lnTo>
                  <a:pt x="7872551" y="2160200"/>
                </a:lnTo>
                <a:lnTo>
                  <a:pt x="7872551" y="2528750"/>
                </a:lnTo>
                <a:lnTo>
                  <a:pt x="2484415" y="6857997"/>
                </a:lnTo>
                <a:lnTo>
                  <a:pt x="1045423" y="6857997"/>
                </a:lnTo>
                <a:lnTo>
                  <a:pt x="0" y="7"/>
                </a:lnTo>
                <a:close/>
              </a:path>
            </a:pathLst>
          </a:custGeom>
          <a:solidFill>
            <a:schemeClr val="tx1"/>
          </a:solidFill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065871C-4CA5-9A7A-6CE8-8BCCC7220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32" y="912876"/>
            <a:ext cx="6044184" cy="2743200"/>
          </a:xfrm>
          <a:noFill/>
        </p:spPr>
        <p:txBody>
          <a:bodyPr/>
          <a:lstStyle/>
          <a:p>
            <a:r>
              <a:rPr lang="en-US" sz="3600" dirty="0">
                <a:solidFill>
                  <a:srgbClr val="6AA87B"/>
                </a:solidFill>
              </a:rPr>
              <a:t>Employer perspectives on education and workforce development</a:t>
            </a:r>
            <a:br>
              <a:rPr lang="en-US" sz="3600" dirty="0">
                <a:solidFill>
                  <a:srgbClr val="C5DDCC"/>
                </a:solidFill>
              </a:rPr>
            </a:br>
            <a:endParaRPr lang="en-US" sz="3600" dirty="0">
              <a:solidFill>
                <a:srgbClr val="C5DDCC"/>
              </a:solidFill>
            </a:endParaRP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997A8FCF-F260-EA85-2017-3DF9EEDAF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18" y="4012408"/>
            <a:ext cx="5504688" cy="978408"/>
          </a:xfrm>
        </p:spPr>
        <p:txBody>
          <a:bodyPr/>
          <a:lstStyle/>
          <a:p>
            <a:r>
              <a:rPr lang="en-US" dirty="0">
                <a:solidFill>
                  <a:srgbClr val="6AA87B"/>
                </a:solidFill>
              </a:rPr>
              <a:t>Miami-dade county</a:t>
            </a:r>
          </a:p>
          <a:p>
            <a:r>
              <a:rPr lang="en-US" dirty="0">
                <a:solidFill>
                  <a:srgbClr val="6AA87B"/>
                </a:solidFill>
              </a:rPr>
              <a:t>2024</a:t>
            </a:r>
          </a:p>
          <a:p>
            <a:r>
              <a:rPr lang="en-US" dirty="0">
                <a:solidFill>
                  <a:srgbClr val="6AA87B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BFD776-8C4F-E955-0944-25D2B86E428B}"/>
              </a:ext>
            </a:extLst>
          </p:cNvPr>
          <p:cNvCxnSpPr>
            <a:cxnSpLocks/>
          </p:cNvCxnSpPr>
          <p:nvPr/>
        </p:nvCxnSpPr>
        <p:spPr>
          <a:xfrm>
            <a:off x="7159648" y="-11236"/>
            <a:ext cx="5499077" cy="2160200"/>
          </a:xfrm>
          <a:prstGeom prst="line">
            <a:avLst/>
          </a:prstGeom>
          <a:ln w="47625">
            <a:solidFill>
              <a:srgbClr val="6AA8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D5EFB0-193D-69EA-1794-FDFD5B50F49B}"/>
              </a:ext>
            </a:extLst>
          </p:cNvPr>
          <p:cNvCxnSpPr>
            <a:cxnSpLocks/>
          </p:cNvCxnSpPr>
          <p:nvPr/>
        </p:nvCxnSpPr>
        <p:spPr>
          <a:xfrm flipV="1">
            <a:off x="6816402" y="2517514"/>
            <a:ext cx="5842323" cy="4771560"/>
          </a:xfrm>
          <a:prstGeom prst="line">
            <a:avLst/>
          </a:prstGeom>
          <a:ln w="47625">
            <a:solidFill>
              <a:srgbClr val="6AA8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Placeholder 31" descr="A cityscape with a river and a bridge&#10;&#10;Description automatically generated">
            <a:extLst>
              <a:ext uri="{FF2B5EF4-FFF2-40B4-BE49-F238E27FC236}">
                <a16:creationId xmlns:a16="http://schemas.microsoft.com/office/drawing/2014/main" id="{00D0E0B4-FC09-95D0-88C7-830E9FB664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15128" b="15128"/>
          <a:stretch>
            <a:fillRect/>
          </a:stretch>
        </p:blipFill>
        <p:spPr>
          <a:xfrm>
            <a:off x="8460518" y="-377121"/>
            <a:ext cx="4200183" cy="3658961"/>
          </a:xfr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812311F-52DA-4FD3-B6D9-A4088414A00C}"/>
              </a:ext>
            </a:extLst>
          </p:cNvPr>
          <p:cNvCxnSpPr>
            <a:stCxn id="32" idx="1"/>
            <a:endCxn id="32" idx="2"/>
          </p:cNvCxnSpPr>
          <p:nvPr/>
        </p:nvCxnSpPr>
        <p:spPr>
          <a:xfrm>
            <a:off x="9726820" y="-377121"/>
            <a:ext cx="2933881" cy="1152536"/>
          </a:xfrm>
          <a:prstGeom prst="line">
            <a:avLst/>
          </a:prstGeom>
          <a:ln w="63500">
            <a:solidFill>
              <a:srgbClr val="0072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9AED7CC-D9D8-44F9-3C56-F43035B90008}"/>
              </a:ext>
            </a:extLst>
          </p:cNvPr>
          <p:cNvCxnSpPr>
            <a:cxnSpLocks/>
          </p:cNvCxnSpPr>
          <p:nvPr/>
        </p:nvCxnSpPr>
        <p:spPr>
          <a:xfrm flipV="1">
            <a:off x="9869517" y="980140"/>
            <a:ext cx="2791184" cy="2313432"/>
          </a:xfrm>
          <a:prstGeom prst="line">
            <a:avLst/>
          </a:prstGeom>
          <a:ln w="63500">
            <a:solidFill>
              <a:srgbClr val="0072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C44D29-7924-F54F-AD84-6974FFAF2D17}"/>
              </a:ext>
            </a:extLst>
          </p:cNvPr>
          <p:cNvCxnSpPr>
            <a:cxnSpLocks/>
          </p:cNvCxnSpPr>
          <p:nvPr/>
        </p:nvCxnSpPr>
        <p:spPr>
          <a:xfrm flipH="1" flipV="1">
            <a:off x="4725270" y="-11236"/>
            <a:ext cx="1208169" cy="7315200"/>
          </a:xfrm>
          <a:prstGeom prst="line">
            <a:avLst/>
          </a:prstGeom>
          <a:ln w="47625">
            <a:solidFill>
              <a:srgbClr val="6AA8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E0C061-B383-F113-CAA4-2CA8BBED654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 flipV="1">
            <a:off x="8460518" y="-377121"/>
            <a:ext cx="587827" cy="3681436"/>
          </a:xfrm>
          <a:prstGeom prst="line">
            <a:avLst/>
          </a:prstGeom>
          <a:ln w="63500">
            <a:solidFill>
              <a:srgbClr val="0072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AFFABC-05EC-7679-28DE-3F4A8847FF91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9018275" y="3281690"/>
            <a:ext cx="890911" cy="150"/>
          </a:xfrm>
          <a:prstGeom prst="line">
            <a:avLst/>
          </a:prstGeom>
          <a:ln w="63500">
            <a:solidFill>
              <a:srgbClr val="0072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EBEEFD8F-780D-0257-B6DB-F1CE441B14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alphaModFix amt="82000"/>
          </a:blip>
          <a:stretch>
            <a:fillRect/>
          </a:stretch>
        </p:blipFill>
        <p:spPr>
          <a:xfrm>
            <a:off x="311126" y="5945124"/>
            <a:ext cx="2571764" cy="467593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507A371-80A2-0469-5D9E-41D5165C276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33885" y="4990816"/>
            <a:ext cx="3250277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D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D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D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D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D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D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D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D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DBC4F7-990F-02B4-27FB-8679101E0011}"/>
              </a:ext>
            </a:extLst>
          </p:cNvPr>
          <p:cNvSpPr txBox="1"/>
          <p:nvPr/>
        </p:nvSpPr>
        <p:spPr>
          <a:xfrm>
            <a:off x="1080052" y="984975"/>
            <a:ext cx="10031896" cy="376070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6AA87B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Only </a:t>
            </a:r>
            <a:r>
              <a:rPr lang="en-US" sz="6000" b="1" dirty="0">
                <a:solidFill>
                  <a:srgbClr val="6AA87B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4%</a:t>
            </a:r>
            <a:r>
              <a:rPr lang="en-US" sz="4400" b="1" dirty="0">
                <a:solidFill>
                  <a:srgbClr val="6AA87B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of employers are very satisfied, and </a:t>
            </a:r>
            <a:r>
              <a:rPr lang="en-US" sz="6000" b="1" dirty="0">
                <a:solidFill>
                  <a:srgbClr val="6AA87B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22.5% </a:t>
            </a:r>
            <a:r>
              <a:rPr lang="en-US" sz="4400" b="1" dirty="0">
                <a:solidFill>
                  <a:srgbClr val="6AA87B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are somewhat satisfied with the current pool of job candidates</a:t>
            </a:r>
            <a:r>
              <a:rPr lang="en-US" sz="4400" dirty="0">
                <a:solidFill>
                  <a:srgbClr val="6AA87B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endParaRPr lang="en-US" sz="8000" dirty="0">
              <a:solidFill>
                <a:srgbClr val="6AA87B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B7F24120-C238-A251-57BD-7B1925459D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1366219"/>
                  </p:ext>
                </p:extLst>
              </p:nvPr>
            </p:nvGraphicFramePr>
            <p:xfrm>
              <a:off x="0" y="6453808"/>
              <a:ext cx="222341" cy="125067"/>
            </p:xfrm>
            <a:graphic>
              <a:graphicData uri="http://schemas.microsoft.com/office/powerpoint/2016/slidezoom">
                <pslz:sldZm>
                  <pslz:sldZmObj sldId="345" cId="3387976113">
                    <pslz:zmPr id="{B4EEABEE-95EB-44E1-B29F-72A6D60A7EE5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2341" cy="12506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extLst>
                  <a:ext uri="{FF2B5EF4-FFF2-40B4-BE49-F238E27FC236}">
                    <a16:creationId xmlns:a16="http://schemas.microsoft.com/office/drawing/2014/main" id="{B7F24120-C238-A251-57BD-7B1925459D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6453808"/>
                <a:ext cx="222341" cy="12506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7018683-EC61-684D-55BE-A70F22D21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411" y="6320481"/>
            <a:ext cx="19637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D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D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68AB-3612-3603-B6C0-39769D1DD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C9B3F9-32D8-4ECA-342D-E5E4DD8BF3F0}"/>
              </a:ext>
            </a:extLst>
          </p:cNvPr>
          <p:cNvSpPr txBox="1">
            <a:spLocks/>
          </p:cNvSpPr>
          <p:nvPr/>
        </p:nvSpPr>
        <p:spPr>
          <a:xfrm>
            <a:off x="408971" y="171239"/>
            <a:ext cx="11557743" cy="676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 cap="all" baseline="0">
                <a:ln w="158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D8E8DD"/>
                </a:solidFill>
              </a:rPr>
              <a:t>In-demand skills</a:t>
            </a:r>
            <a:endParaRPr lang="en-US" dirty="0">
              <a:solidFill>
                <a:srgbClr val="D8E8DD"/>
              </a:solidFill>
            </a:endParaRPr>
          </a:p>
          <a:p>
            <a:pPr algn="ctr"/>
            <a:endParaRPr lang="en-US" dirty="0">
              <a:solidFill>
                <a:srgbClr val="D8E8DD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166EFC-48B6-462B-0944-32ADEB4255C2}"/>
              </a:ext>
              <a:ext uri="{147F2762-F138-4A5C-976F-8EAC2B608ADB}">
                <a16:predDERef xmlns:a16="http://schemas.microsoft.com/office/drawing/2014/main" pred="{0D8AD79C-1481-4F7D-BD7C-36DE5B6CF5AF}"/>
              </a:ext>
            </a:extLst>
          </p:cNvPr>
          <p:cNvGraphicFramePr>
            <a:graphicFrameLocks/>
          </p:cNvGraphicFramePr>
          <p:nvPr/>
        </p:nvGraphicFramePr>
        <p:xfrm>
          <a:off x="145775" y="1088299"/>
          <a:ext cx="5777948" cy="512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5">
            <a:extLst>
              <a:ext uri="{FF2B5EF4-FFF2-40B4-BE49-F238E27FC236}">
                <a16:creationId xmlns:a16="http://schemas.microsoft.com/office/drawing/2014/main" id="{20FFF14A-3885-FD3F-F202-C4BBE6B38D55}"/>
              </a:ext>
            </a:extLst>
          </p:cNvPr>
          <p:cNvSpPr txBox="1">
            <a:spLocks/>
          </p:cNvSpPr>
          <p:nvPr/>
        </p:nvSpPr>
        <p:spPr>
          <a:xfrm>
            <a:off x="6719041" y="1399933"/>
            <a:ext cx="5060103" cy="4503701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Clr>
                <a:srgbClr val="41DC6E">
                  <a:lumMod val="75000"/>
                </a:srgbClr>
              </a:buClr>
              <a:buNone/>
            </a:pPr>
            <a:r>
              <a:rPr lang="en-US" sz="2300" b="1" dirty="0">
                <a:solidFill>
                  <a:srgbClr val="FFFFFF"/>
                </a:solidFill>
              </a:rPr>
              <a:t>Differences by Employer Revenues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1DC6E">
                  <a:lumMod val="75000"/>
                </a:srgbClr>
              </a:buClr>
            </a:pPr>
            <a:r>
              <a:rPr lang="en-US" sz="2300" dirty="0">
                <a:solidFill>
                  <a:srgbClr val="FFFFFF"/>
                </a:solidFill>
              </a:rPr>
              <a:t>All organizations, regardless of type or revenue ranked </a:t>
            </a:r>
            <a:r>
              <a:rPr lang="en-US" sz="2300" b="1" i="1" dirty="0">
                <a:solidFill>
                  <a:srgbClr val="FFFFFF"/>
                </a:solidFill>
              </a:rPr>
              <a:t>Communication Skills </a:t>
            </a:r>
            <a:r>
              <a:rPr lang="en-US" sz="2300" dirty="0">
                <a:solidFill>
                  <a:srgbClr val="FFFFFF"/>
                </a:solidFill>
              </a:rPr>
              <a:t>among the top three.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1DC6E">
                  <a:lumMod val="75000"/>
                </a:srgbClr>
              </a:buClr>
            </a:pPr>
            <a:r>
              <a:rPr lang="en-US" sz="2300" b="1" i="1" dirty="0">
                <a:solidFill>
                  <a:srgbClr val="FFFFFF"/>
                </a:solidFill>
              </a:rPr>
              <a:t>Critical Thinking </a:t>
            </a:r>
            <a:r>
              <a:rPr lang="en-US" sz="2300" dirty="0">
                <a:solidFill>
                  <a:srgbClr val="FFFFFF"/>
                </a:solidFill>
              </a:rPr>
              <a:t>seems less important for large employers (($40M+)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1DC6E">
                  <a:lumMod val="75000"/>
                </a:srgbClr>
              </a:buClr>
            </a:pPr>
            <a:r>
              <a:rPr lang="en-US" sz="2300" b="1" i="1" dirty="0">
                <a:solidFill>
                  <a:srgbClr val="FFFFFF"/>
                </a:solidFill>
              </a:rPr>
              <a:t>Industry and technical expertise </a:t>
            </a:r>
            <a:r>
              <a:rPr lang="en-US" sz="2300" dirty="0">
                <a:solidFill>
                  <a:srgbClr val="FFFFFF"/>
                </a:solidFill>
              </a:rPr>
              <a:t>are more important for large organizations.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1DC6E">
                  <a:lumMod val="75000"/>
                </a:srgbClr>
              </a:buClr>
            </a:pPr>
            <a:r>
              <a:rPr lang="en-US" sz="2300" b="1" i="1" dirty="0">
                <a:solidFill>
                  <a:srgbClr val="FFFFFF"/>
                </a:solidFill>
              </a:rPr>
              <a:t>Adaptability and flexibility </a:t>
            </a:r>
            <a:r>
              <a:rPr lang="en-US" sz="2300" dirty="0">
                <a:solidFill>
                  <a:srgbClr val="FFFFFF"/>
                </a:solidFill>
              </a:rPr>
              <a:t>are more important for smaller organizations (under $1M)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4CE497-7179-B1B2-8E5C-8EE76EC25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632" y="6269862"/>
            <a:ext cx="196308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 uiExpand="1">
        <p:bldSub>
          <a:bldChart bld="category"/>
        </p:bldSub>
      </p:bldGraphic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53D86-3731-14D6-4224-BC2EE379A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0D5A3B-14C1-8AE3-F5CB-6CD48F0C8F29}"/>
              </a:ext>
            </a:extLst>
          </p:cNvPr>
          <p:cNvSpPr txBox="1">
            <a:spLocks/>
          </p:cNvSpPr>
          <p:nvPr/>
        </p:nvSpPr>
        <p:spPr>
          <a:xfrm>
            <a:off x="408971" y="171239"/>
            <a:ext cx="11557743" cy="676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 cap="all" baseline="0">
                <a:ln w="158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6AA87B"/>
                </a:solidFill>
              </a:rPr>
              <a:t>Expectations of academic institutions</a:t>
            </a:r>
            <a:endParaRPr lang="en-US" dirty="0">
              <a:solidFill>
                <a:srgbClr val="6AA87B"/>
              </a:solidFill>
            </a:endParaRPr>
          </a:p>
          <a:p>
            <a:pPr algn="ctr"/>
            <a:endParaRPr lang="en-US" dirty="0">
              <a:solidFill>
                <a:srgbClr val="D8E8DD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76168C-EDCF-400A-8C0D-A467E5432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40244"/>
              </p:ext>
            </p:extLst>
          </p:nvPr>
        </p:nvGraphicFramePr>
        <p:xfrm>
          <a:off x="6025019" y="1248858"/>
          <a:ext cx="5687028" cy="502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16733FD6-2373-CF87-186D-8AFA0FB1C7F6}"/>
              </a:ext>
            </a:extLst>
          </p:cNvPr>
          <p:cNvSpPr txBox="1">
            <a:spLocks/>
          </p:cNvSpPr>
          <p:nvPr/>
        </p:nvSpPr>
        <p:spPr>
          <a:xfrm>
            <a:off x="672016" y="1875057"/>
            <a:ext cx="4676597" cy="376165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b="1" i="1" dirty="0"/>
              <a:t>Communication skills </a:t>
            </a:r>
            <a:r>
              <a:rPr lang="en-US" dirty="0"/>
              <a:t>and </a:t>
            </a:r>
            <a:r>
              <a:rPr lang="en-US" b="1" i="1" dirty="0"/>
              <a:t>Critical Thinking </a:t>
            </a:r>
            <a:r>
              <a:rPr lang="en-US" dirty="0"/>
              <a:t>were among the top three skills they wish universities and colleges need to develop for graduate students to enter the workforce.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Many employers also selected </a:t>
            </a:r>
            <a:r>
              <a:rPr lang="en-US" b="1" i="1" dirty="0"/>
              <a:t>Adaptability and Flexibility </a:t>
            </a:r>
            <a:r>
              <a:rPr lang="en-US" dirty="0"/>
              <a:t>(42.0%) and </a:t>
            </a:r>
            <a:r>
              <a:rPr lang="en-US" b="1" i="1" dirty="0"/>
              <a:t>Technical Skills </a:t>
            </a:r>
            <a:r>
              <a:rPr lang="en-US" dirty="0"/>
              <a:t>(40.4%) among their top three ranked.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60F4E-2585-3037-0A47-95B6607CA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411" y="6320481"/>
            <a:ext cx="19637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E8D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E8D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4" grpId="0" uiExpand="1">
        <p:bldSub>
          <a:bldChart bld="category"/>
        </p:bldSub>
      </p:bldGraphic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792E3-27DE-6848-2EA7-D71764E47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1B3688-3681-8FF8-5871-25120F49E760}"/>
              </a:ext>
            </a:extLst>
          </p:cNvPr>
          <p:cNvSpPr txBox="1">
            <a:spLocks/>
          </p:cNvSpPr>
          <p:nvPr/>
        </p:nvSpPr>
        <p:spPr>
          <a:xfrm>
            <a:off x="408971" y="308919"/>
            <a:ext cx="11557743" cy="538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 cap="all" baseline="0">
                <a:ln w="158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15875">
                  <a:noFill/>
                </a:ln>
                <a:solidFill>
                  <a:srgbClr val="6AA87B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Partnerships with academic institutions</a:t>
            </a:r>
            <a:endParaRPr kumimoji="0" lang="en-US" sz="5500" b="1" i="0" u="none" strike="noStrike" kern="1200" cap="all" spc="0" normalizeH="0" baseline="0" noProof="0" dirty="0">
              <a:ln w="15875">
                <a:noFill/>
              </a:ln>
              <a:solidFill>
                <a:srgbClr val="6AA87B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7A6CB9-5FE9-2741-0B90-15F49C16CAC3}"/>
              </a:ext>
              <a:ext uri="{147F2762-F138-4A5C-976F-8EAC2B608ADB}">
                <a16:predDERef xmlns:a16="http://schemas.microsoft.com/office/drawing/2014/main" pred="{5776168C-EDCF-400A-8C0D-A467E5432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591989"/>
              </p:ext>
            </p:extLst>
          </p:nvPr>
        </p:nvGraphicFramePr>
        <p:xfrm>
          <a:off x="408970" y="2467626"/>
          <a:ext cx="5353003" cy="3945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00486627-3F78-F352-B353-AC01E5DB281F}"/>
              </a:ext>
            </a:extLst>
          </p:cNvPr>
          <p:cNvSpPr txBox="1">
            <a:spLocks/>
          </p:cNvSpPr>
          <p:nvPr/>
        </p:nvSpPr>
        <p:spPr>
          <a:xfrm>
            <a:off x="408970" y="1035799"/>
            <a:ext cx="5781765" cy="1243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accent4">
                  <a:lumMod val="75000"/>
                </a:schemeClr>
              </a:buClr>
              <a:buNone/>
            </a:pPr>
            <a:r>
              <a:rPr lang="en-US" sz="2400" dirty="0"/>
              <a:t>Most employers recognize the importance of establishing partnerships and collaborations with local universities and colleges.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17D0C-E171-D084-32C6-36DD3D558E69}"/>
              </a:ext>
            </a:extLst>
          </p:cNvPr>
          <p:cNvSpPr txBox="1"/>
          <p:nvPr/>
        </p:nvSpPr>
        <p:spPr>
          <a:xfrm>
            <a:off x="6707194" y="1035799"/>
            <a:ext cx="5353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Most employers envision these partnerships to focus on developing </a:t>
            </a:r>
            <a:r>
              <a:rPr lang="en-US" sz="2000" b="1" dirty="0">
                <a:solidFill>
                  <a:schemeClr val="bg1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specialized and/or industry-specific programs or courses </a:t>
            </a:r>
            <a:r>
              <a:rPr lang="en-US" sz="2000" dirty="0">
                <a:solidFill>
                  <a:schemeClr val="bg1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(73.2%) and providing </a:t>
            </a:r>
            <a:r>
              <a:rPr lang="en-US" sz="2000" b="1" dirty="0">
                <a:solidFill>
                  <a:schemeClr val="bg1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customized internships</a:t>
            </a:r>
            <a:r>
              <a:rPr lang="en-US" sz="2000" dirty="0">
                <a:solidFill>
                  <a:schemeClr val="bg1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(62.5%).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4D079-632D-57F2-DCB5-B98E7D9CBBE9}"/>
              </a:ext>
            </a:extLst>
          </p:cNvPr>
          <p:cNvSpPr txBox="1"/>
          <p:nvPr/>
        </p:nvSpPr>
        <p:spPr>
          <a:xfrm>
            <a:off x="7166919" y="2875241"/>
            <a:ext cx="4460790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And on Internships…</a:t>
            </a:r>
          </a:p>
          <a:p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70%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offer internships,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79%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offer paid internships or small stipends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67% </a:t>
            </a:r>
            <a:r>
              <a:rPr lang="en-US" sz="2400" dirty="0">
                <a:solidFill>
                  <a:schemeClr val="bg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of those not offering internships are willing to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6BDFFB-E0A8-5141-AE89-8DB91AD0E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411" y="6320481"/>
            <a:ext cx="19637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E8D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E8D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2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4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6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3" grpId="0" uiExpand="1">
        <p:bldSub>
          <a:bldChart bld="category"/>
        </p:bldSub>
      </p:bldGraphic>
      <p:bldP spid="6" grpId="0" build="p"/>
      <p:bldP spid="11" grpId="0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group of gears in a dark room&#10;&#10;Description automatically generated">
            <a:extLst>
              <a:ext uri="{FF2B5EF4-FFF2-40B4-BE49-F238E27FC236}">
                <a16:creationId xmlns:a16="http://schemas.microsoft.com/office/drawing/2014/main" id="{BB2B7763-3B5F-DC8D-CCC9-CBB4E1EE8D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4902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716943" y="0"/>
            <a:ext cx="6812943" cy="6812943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3683369-88AD-59B4-2B36-56E0651A4135}"/>
              </a:ext>
            </a:extLst>
          </p:cNvPr>
          <p:cNvSpPr/>
          <p:nvPr/>
        </p:nvSpPr>
        <p:spPr>
          <a:xfrm>
            <a:off x="5697415" y="1033828"/>
            <a:ext cx="6166338" cy="820616"/>
          </a:xfrm>
          <a:prstGeom prst="homePlate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6AA87B">
                  <a:shade val="67500"/>
                  <a:satMod val="115000"/>
                </a:srgbClr>
              </a:gs>
              <a:gs pos="100000">
                <a:srgbClr val="6AA87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Evolving Workforce Needs as the Economy Changes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B6C3FB9-D61B-26FB-23F8-3E1C307B57A6}"/>
              </a:ext>
            </a:extLst>
          </p:cNvPr>
          <p:cNvSpPr/>
          <p:nvPr/>
        </p:nvSpPr>
        <p:spPr>
          <a:xfrm>
            <a:off x="5697416" y="2666135"/>
            <a:ext cx="6166337" cy="820616"/>
          </a:xfrm>
          <a:prstGeom prst="homePlate">
            <a:avLst/>
          </a:prstGeom>
          <a:gradFill>
            <a:gsLst>
              <a:gs pos="0">
                <a:schemeClr val="tx1"/>
              </a:gs>
              <a:gs pos="50000">
                <a:srgbClr val="6AA87B">
                  <a:shade val="67500"/>
                  <a:satMod val="115000"/>
                </a:srgbClr>
              </a:gs>
              <a:gs pos="100000">
                <a:srgbClr val="6AA87B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Developing and Adapting the Talent Pipeline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9D9090A-0D9B-52E1-B60E-5CACAD8AC75D}"/>
              </a:ext>
            </a:extLst>
          </p:cNvPr>
          <p:cNvSpPr/>
          <p:nvPr/>
        </p:nvSpPr>
        <p:spPr>
          <a:xfrm>
            <a:off x="5697415" y="4426708"/>
            <a:ext cx="6166338" cy="820616"/>
          </a:xfrm>
          <a:prstGeom prst="homePlate">
            <a:avLst/>
          </a:prstGeom>
          <a:gradFill>
            <a:gsLst>
              <a:gs pos="0">
                <a:schemeClr val="tx1"/>
              </a:gs>
              <a:gs pos="50000">
                <a:srgbClr val="6AA87B">
                  <a:shade val="67500"/>
                  <a:satMod val="115000"/>
                </a:srgbClr>
              </a:gs>
              <a:gs pos="100000">
                <a:srgbClr val="6AA87B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Attending to the Needs of Smaller Employers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F662C7-40B6-1E40-F4A3-C9FDE37BA9C8}"/>
              </a:ext>
            </a:extLst>
          </p:cNvPr>
          <p:cNvGrpSpPr/>
          <p:nvPr/>
        </p:nvGrpSpPr>
        <p:grpSpPr>
          <a:xfrm>
            <a:off x="9421080" y="6187412"/>
            <a:ext cx="2745513" cy="640211"/>
            <a:chOff x="9421080" y="6187412"/>
            <a:chExt cx="2745513" cy="6402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86088B-4EF1-8F23-A5CF-D8CCE027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9421080" y="6187543"/>
              <a:ext cx="1754292" cy="640080"/>
            </a:xfrm>
            <a:prstGeom prst="rect">
              <a:avLst/>
            </a:prstGeom>
          </p:spPr>
        </p:pic>
        <p:pic>
          <p:nvPicPr>
            <p:cNvPr id="10" name="Picture 9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2D3BB8F6-0C81-8554-77FF-4F4D81C18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4000"/>
            </a:blip>
            <a:stretch>
              <a:fillRect/>
            </a:stretch>
          </p:blipFill>
          <p:spPr>
            <a:xfrm>
              <a:off x="11309410" y="6187412"/>
              <a:ext cx="857183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48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gears on a black background&#10;&#10;Description automatically generated">
            <a:extLst>
              <a:ext uri="{FF2B5EF4-FFF2-40B4-BE49-F238E27FC236}">
                <a16:creationId xmlns:a16="http://schemas.microsoft.com/office/drawing/2014/main" id="{9264BD6D-7B05-2F4A-CAA1-078B570970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35000"/>
          </a:blip>
          <a:stretch>
            <a:fillRect/>
          </a:stretch>
        </p:blipFill>
        <p:spPr>
          <a:xfrm>
            <a:off x="596545" y="969465"/>
            <a:ext cx="10998909" cy="52614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4223F157-C9B5-E183-5ADD-43D27A6875F7}"/>
              </a:ext>
            </a:extLst>
          </p:cNvPr>
          <p:cNvSpPr txBox="1">
            <a:spLocks/>
          </p:cNvSpPr>
          <p:nvPr/>
        </p:nvSpPr>
        <p:spPr>
          <a:xfrm>
            <a:off x="396552" y="234345"/>
            <a:ext cx="11770041" cy="5854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 cap="all" spc="200" baseline="0">
                <a:ln w="15875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 w="12700">
                  <a:solidFill>
                    <a:schemeClr val="bg1"/>
                  </a:solidFill>
                </a:ln>
                <a:solidFill>
                  <a:srgbClr val="D8E8DD"/>
                </a:solidFill>
              </a:rPr>
              <a:t>The foundation of a thriving community</a:t>
            </a:r>
            <a:br>
              <a:rPr lang="en-US" sz="3600" dirty="0">
                <a:ln w="25400">
                  <a:solidFill>
                    <a:schemeClr val="tx1"/>
                  </a:solidFill>
                </a:ln>
                <a:solidFill>
                  <a:srgbClr val="6AA87B"/>
                </a:solidFill>
              </a:rPr>
            </a:br>
            <a:br>
              <a:rPr lang="en-US" sz="3600" dirty="0">
                <a:ln w="25400">
                  <a:solidFill>
                    <a:schemeClr val="tx1"/>
                  </a:solidFill>
                </a:ln>
                <a:solidFill>
                  <a:srgbClr val="6AA87B"/>
                </a:solidFill>
              </a:rPr>
            </a:br>
            <a:endParaRPr lang="en-US" sz="3600" dirty="0">
              <a:ln w="25400">
                <a:solidFill>
                  <a:schemeClr val="tx1"/>
                </a:solidFill>
              </a:ln>
              <a:solidFill>
                <a:srgbClr val="D8E8DD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0E8D89-3164-FB0A-1AAF-D9D436072425}"/>
              </a:ext>
            </a:extLst>
          </p:cNvPr>
          <p:cNvGrpSpPr/>
          <p:nvPr/>
        </p:nvGrpSpPr>
        <p:grpSpPr>
          <a:xfrm>
            <a:off x="9421080" y="6187412"/>
            <a:ext cx="2745513" cy="640211"/>
            <a:chOff x="9421080" y="6187412"/>
            <a:chExt cx="2745513" cy="6402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15B040-0210-FD08-21EF-1F2137EFB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1080" y="6187543"/>
              <a:ext cx="1754292" cy="640080"/>
            </a:xfrm>
            <a:prstGeom prst="rect">
              <a:avLst/>
            </a:prstGeom>
          </p:spPr>
        </p:pic>
        <p:pic>
          <p:nvPicPr>
            <p:cNvPr id="13" name="Picture 12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2D40555A-AFFC-3F49-BAE3-2AC23ACA0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4000"/>
            </a:blip>
            <a:stretch>
              <a:fillRect/>
            </a:stretch>
          </p:blipFill>
          <p:spPr>
            <a:xfrm>
              <a:off x="11309410" y="6187412"/>
              <a:ext cx="857183" cy="640080"/>
            </a:xfrm>
            <a:prstGeom prst="rect">
              <a:avLst/>
            </a:prstGeom>
          </p:spPr>
        </p:pic>
      </p:grpSp>
      <p:sp>
        <p:nvSpPr>
          <p:cNvPr id="14" name="Content Placeholder 25">
            <a:extLst>
              <a:ext uri="{FF2B5EF4-FFF2-40B4-BE49-F238E27FC236}">
                <a16:creationId xmlns:a16="http://schemas.microsoft.com/office/drawing/2014/main" id="{9078B0BB-64F0-CA22-96DD-80DC189B7FA9}"/>
              </a:ext>
            </a:extLst>
          </p:cNvPr>
          <p:cNvSpPr txBox="1">
            <a:spLocks/>
          </p:cNvSpPr>
          <p:nvPr/>
        </p:nvSpPr>
        <p:spPr>
          <a:xfrm>
            <a:off x="613457" y="1392604"/>
            <a:ext cx="11123271" cy="585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120000"/>
              <a:buNone/>
            </a:pPr>
            <a:r>
              <a:rPr lang="en-US" sz="24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A vibrant economy that provides economic opportunity</a:t>
            </a:r>
          </a:p>
        </p:txBody>
      </p:sp>
      <p:sp>
        <p:nvSpPr>
          <p:cNvPr id="15" name="Content Placeholder 25">
            <a:extLst>
              <a:ext uri="{FF2B5EF4-FFF2-40B4-BE49-F238E27FC236}">
                <a16:creationId xmlns:a16="http://schemas.microsoft.com/office/drawing/2014/main" id="{A2D6EBC7-7020-512C-0486-EF2D9CAD0F7D}"/>
              </a:ext>
            </a:extLst>
          </p:cNvPr>
          <p:cNvSpPr txBox="1">
            <a:spLocks/>
          </p:cNvSpPr>
          <p:nvPr/>
        </p:nvSpPr>
        <p:spPr>
          <a:xfrm>
            <a:off x="613456" y="2131303"/>
            <a:ext cx="11123271" cy="585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120000"/>
              <a:buNone/>
            </a:pPr>
            <a:r>
              <a:rPr lang="en-US" sz="24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Nonprofits that strengthen community fabric by supporting the most vulnerable </a:t>
            </a:r>
          </a:p>
        </p:txBody>
      </p:sp>
      <p:sp>
        <p:nvSpPr>
          <p:cNvPr id="16" name="Content Placeholder 25">
            <a:extLst>
              <a:ext uri="{FF2B5EF4-FFF2-40B4-BE49-F238E27FC236}">
                <a16:creationId xmlns:a16="http://schemas.microsoft.com/office/drawing/2014/main" id="{843C1A49-A3E7-C1A1-0C17-8D7AF6E1E384}"/>
              </a:ext>
            </a:extLst>
          </p:cNvPr>
          <p:cNvSpPr txBox="1">
            <a:spLocks/>
          </p:cNvSpPr>
          <p:nvPr/>
        </p:nvSpPr>
        <p:spPr>
          <a:xfrm>
            <a:off x="613456" y="2868143"/>
            <a:ext cx="11123271" cy="585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120000"/>
              <a:buNone/>
            </a:pPr>
            <a:r>
              <a:rPr lang="en-US" sz="24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Government that enables well-being and prosperity</a:t>
            </a:r>
          </a:p>
        </p:txBody>
      </p:sp>
      <p:sp>
        <p:nvSpPr>
          <p:cNvPr id="17" name="Content Placeholder 25">
            <a:extLst>
              <a:ext uri="{FF2B5EF4-FFF2-40B4-BE49-F238E27FC236}">
                <a16:creationId xmlns:a16="http://schemas.microsoft.com/office/drawing/2014/main" id="{4D0439AF-157D-2F14-A663-B653EA1D38B7}"/>
              </a:ext>
            </a:extLst>
          </p:cNvPr>
          <p:cNvSpPr txBox="1">
            <a:spLocks/>
          </p:cNvSpPr>
          <p:nvPr/>
        </p:nvSpPr>
        <p:spPr>
          <a:xfrm>
            <a:off x="613456" y="3600184"/>
            <a:ext cx="11123271" cy="585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120000"/>
              <a:buNone/>
            </a:pPr>
            <a:r>
              <a:rPr lang="en-US" sz="24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A workforce that is healthy and with abilities that meet community needs</a:t>
            </a:r>
          </a:p>
        </p:txBody>
      </p:sp>
      <p:sp>
        <p:nvSpPr>
          <p:cNvPr id="18" name="Content Placeholder 25">
            <a:extLst>
              <a:ext uri="{FF2B5EF4-FFF2-40B4-BE49-F238E27FC236}">
                <a16:creationId xmlns:a16="http://schemas.microsoft.com/office/drawing/2014/main" id="{FE7BFF8F-28DB-8CE6-0E45-5B145B1CC8D1}"/>
              </a:ext>
            </a:extLst>
          </p:cNvPr>
          <p:cNvSpPr txBox="1">
            <a:spLocks/>
          </p:cNvSpPr>
          <p:nvPr/>
        </p:nvSpPr>
        <p:spPr>
          <a:xfrm>
            <a:off x="613456" y="4332225"/>
            <a:ext cx="11123271" cy="864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120000"/>
              <a:buNone/>
            </a:pPr>
            <a:r>
              <a:rPr lang="en-US" sz="24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A diverse workforce development ecosystem that is responsive and innovative</a:t>
            </a:r>
          </a:p>
        </p:txBody>
      </p:sp>
    </p:spTree>
    <p:extLst>
      <p:ext uri="{BB962C8B-B14F-4D97-AF65-F5344CB8AC3E}">
        <p14:creationId xmlns:p14="http://schemas.microsoft.com/office/powerpoint/2010/main" val="38487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E8D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E8D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489A72-1444-0D35-EE91-CB6DB322D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29" y="2689581"/>
            <a:ext cx="6044184" cy="89611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8E9403-A0EA-5AE2-46FE-16B24A022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85572" y="16934"/>
            <a:ext cx="6206426" cy="6841066"/>
          </a:xfrm>
          <a:custGeom>
            <a:avLst/>
            <a:gdLst>
              <a:gd name="connsiteX0" fmla="*/ 6206425 w 6206426"/>
              <a:gd name="connsiteY0" fmla="*/ 4313079 h 6841066"/>
              <a:gd name="connsiteX1" fmla="*/ 6206425 w 6206426"/>
              <a:gd name="connsiteY1" fmla="*/ 4359387 h 6841066"/>
              <a:gd name="connsiteX2" fmla="*/ 113691 w 6206426"/>
              <a:gd name="connsiteY2" fmla="*/ 6841066 h 6841066"/>
              <a:gd name="connsiteX3" fmla="*/ 0 w 6206426"/>
              <a:gd name="connsiteY3" fmla="*/ 6841066 h 6841066"/>
              <a:gd name="connsiteX4" fmla="*/ 2265176 w 6206426"/>
              <a:gd name="connsiteY4" fmla="*/ 0 h 6841066"/>
              <a:gd name="connsiteX5" fmla="*/ 2328689 w 6206426"/>
              <a:gd name="connsiteY5" fmla="*/ 1 h 6841066"/>
              <a:gd name="connsiteX6" fmla="*/ 6206426 w 6206426"/>
              <a:gd name="connsiteY6" fmla="*/ 3036767 h 6841066"/>
              <a:gd name="connsiteX7" fmla="*/ 6206426 w 6206426"/>
              <a:gd name="connsiteY7" fmla="*/ 3086507 h 684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26" h="6841066">
                <a:moveTo>
                  <a:pt x="6206425" y="4313079"/>
                </a:moveTo>
                <a:lnTo>
                  <a:pt x="6206425" y="4359387"/>
                </a:lnTo>
                <a:lnTo>
                  <a:pt x="113691" y="6841066"/>
                </a:lnTo>
                <a:lnTo>
                  <a:pt x="0" y="6841066"/>
                </a:lnTo>
                <a:close/>
                <a:moveTo>
                  <a:pt x="2265176" y="0"/>
                </a:moveTo>
                <a:lnTo>
                  <a:pt x="2328689" y="1"/>
                </a:lnTo>
                <a:lnTo>
                  <a:pt x="6206426" y="3036767"/>
                </a:lnTo>
                <a:lnTo>
                  <a:pt x="6206426" y="308650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6AA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6CC23-A1DB-250B-20EE-DB7C538745C1}"/>
              </a:ext>
            </a:extLst>
          </p:cNvPr>
          <p:cNvSpPr txBox="1"/>
          <p:nvPr/>
        </p:nvSpPr>
        <p:spPr>
          <a:xfrm>
            <a:off x="6695756" y="1751617"/>
            <a:ext cx="533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Dr. Maria  D. Ilcheva</a:t>
            </a:r>
            <a:br>
              <a:rPr lang="en-US" sz="1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Associate Director</a:t>
            </a:r>
          </a:p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Office: 954-438-8652</a:t>
            </a: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milcheva@fiu.edu</a:t>
            </a:r>
          </a:p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dirty="0">
                <a:solidFill>
                  <a:srgbClr val="33CC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metropolitan.fiu.edu</a:t>
            </a:r>
            <a:endParaRPr lang="en-US" dirty="0">
              <a:solidFill>
                <a:srgbClr val="33CC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0D7B19-72AC-8772-794E-602E52BE2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843" y="2689581"/>
            <a:ext cx="3656127" cy="80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4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city next to a body of water&#10;&#10;Description automatically generated">
            <a:extLst>
              <a:ext uri="{FF2B5EF4-FFF2-40B4-BE49-F238E27FC236}">
                <a16:creationId xmlns:a16="http://schemas.microsoft.com/office/drawing/2014/main" id="{D0AFE66F-BD56-95C6-2180-CA3BAC66225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 amt="64000"/>
          </a:blip>
          <a:srcRect l="28353" r="2835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EBA792-46F4-10F8-9FFF-494B35B6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93" y="786896"/>
            <a:ext cx="3886957" cy="3376030"/>
          </a:xfrm>
        </p:spPr>
        <p:txBody>
          <a:bodyPr/>
          <a:lstStyle/>
          <a:p>
            <a:pPr algn="l"/>
            <a:r>
              <a:rPr lang="en-US" sz="6000" dirty="0">
                <a:ln w="25400">
                  <a:solidFill>
                    <a:schemeClr val="tx1"/>
                  </a:solidFill>
                </a:ln>
                <a:solidFill>
                  <a:srgbClr val="6AA87B"/>
                </a:solidFill>
              </a:rPr>
              <a:t>Key</a:t>
            </a:r>
            <a:br>
              <a:rPr lang="en-US" sz="6000" dirty="0">
                <a:ln w="25400">
                  <a:solidFill>
                    <a:schemeClr val="tx1"/>
                  </a:solidFill>
                </a:ln>
                <a:solidFill>
                  <a:srgbClr val="6AA87B"/>
                </a:solidFill>
              </a:rPr>
            </a:br>
            <a:r>
              <a:rPr lang="en-US" sz="6000" dirty="0">
                <a:ln w="25400">
                  <a:solidFill>
                    <a:schemeClr val="tx1"/>
                  </a:solidFill>
                </a:ln>
                <a:solidFill>
                  <a:srgbClr val="6AA87B"/>
                </a:solidFill>
              </a:rPr>
              <a:t>findings</a:t>
            </a:r>
            <a:br>
              <a:rPr lang="en-US" dirty="0">
                <a:ln w="25400">
                  <a:solidFill>
                    <a:schemeClr val="tx1"/>
                  </a:solidFill>
                </a:ln>
                <a:solidFill>
                  <a:srgbClr val="6AA87B"/>
                </a:solidFill>
              </a:rPr>
            </a:br>
            <a:br>
              <a:rPr lang="en-US" dirty="0">
                <a:ln w="25400">
                  <a:solidFill>
                    <a:schemeClr val="tx1"/>
                  </a:solidFill>
                </a:ln>
                <a:solidFill>
                  <a:srgbClr val="6AA87B"/>
                </a:solidFill>
              </a:rPr>
            </a:br>
            <a:endParaRPr lang="en-US" dirty="0">
              <a:ln w="25400">
                <a:solidFill>
                  <a:schemeClr val="tx1"/>
                </a:solidFill>
              </a:ln>
              <a:solidFill>
                <a:srgbClr val="D8E8DD"/>
              </a:solidFill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3A861CA2-05D4-AE97-2730-38B241E42C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7428" y="192504"/>
            <a:ext cx="6609301" cy="6172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Employers face significant </a:t>
            </a:r>
            <a:r>
              <a:rPr lang="en-US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recruitment and retention challenges</a:t>
            </a:r>
            <a:r>
              <a:rPr lang="en-US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 precipitated by the cost of living.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Most employers find it </a:t>
            </a:r>
            <a:r>
              <a:rPr lang="en-US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challenging to offer competitive salaries</a:t>
            </a:r>
            <a:r>
              <a:rPr lang="en-US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Employers </a:t>
            </a:r>
            <a:r>
              <a:rPr lang="en-US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seek a workforce with diverse skillsets</a:t>
            </a:r>
            <a:r>
              <a:rPr lang="en-US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; most seek candidates with </a:t>
            </a:r>
            <a:r>
              <a:rPr lang="en-US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communication and critical thinking skills</a:t>
            </a:r>
            <a:r>
              <a:rPr lang="en-US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Only </a:t>
            </a:r>
            <a:r>
              <a:rPr lang="en-US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1 in 4 </a:t>
            </a:r>
            <a:r>
              <a:rPr lang="en-US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are </a:t>
            </a:r>
            <a:r>
              <a:rPr lang="en-US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satisfied</a:t>
            </a:r>
            <a:r>
              <a:rPr lang="en-US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 with the current pool of job candidates.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Only </a:t>
            </a:r>
            <a:r>
              <a:rPr lang="en-US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1 in 6 </a:t>
            </a:r>
            <a:r>
              <a:rPr lang="en-US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are fully prepared to handle the evolving landscape of Miami-Dade’s workforce.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1CAE272C-450C-D646-6F66-94B926AAB649}"/>
              </a:ext>
            </a:extLst>
          </p:cNvPr>
          <p:cNvSpPr txBox="1">
            <a:spLocks/>
          </p:cNvSpPr>
          <p:nvPr/>
        </p:nvSpPr>
        <p:spPr>
          <a:xfrm>
            <a:off x="5127428" y="786896"/>
            <a:ext cx="6502788" cy="1479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 cap="all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</a:pPr>
            <a:endParaRPr lang="en-US" cap="none" spc="100" dirty="0">
              <a:solidFill>
                <a:srgbClr val="D8E8DD"/>
              </a:solidFill>
              <a:latin typeface="Univers Condensed" panose="020B0506020202050204" pitchFamily="34" charset="0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3C632-B9E5-289A-8173-DB9E82585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411" y="6320481"/>
            <a:ext cx="19637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E8D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E8D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sign from a window&#10;&#10;Description automatically generated">
            <a:extLst>
              <a:ext uri="{FF2B5EF4-FFF2-40B4-BE49-F238E27FC236}">
                <a16:creationId xmlns:a16="http://schemas.microsoft.com/office/drawing/2014/main" id="{404CC594-199A-9C09-10E4-9F453B41C4A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 amt="45000"/>
          </a:blip>
          <a:srcRect l="24209" r="24209"/>
          <a:stretch>
            <a:fillRect/>
          </a:stretch>
        </p:blipFill>
        <p:spPr>
          <a:xfrm>
            <a:off x="-596815" y="0"/>
            <a:ext cx="5278745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EBA792-46F4-10F8-9FFF-494B35B6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17" y="411115"/>
            <a:ext cx="3886957" cy="1736385"/>
          </a:xfrm>
        </p:spPr>
        <p:txBody>
          <a:bodyPr/>
          <a:lstStyle/>
          <a:p>
            <a:pPr algn="l"/>
            <a:r>
              <a:rPr lang="en-US" sz="6000" dirty="0">
                <a:ln w="25400">
                  <a:solidFill>
                    <a:schemeClr val="tx1"/>
                  </a:solidFill>
                </a:ln>
                <a:solidFill>
                  <a:srgbClr val="6AA87B"/>
                </a:solidFill>
              </a:rPr>
              <a:t>Key</a:t>
            </a:r>
            <a:br>
              <a:rPr lang="en-US" sz="6000" dirty="0">
                <a:ln w="25400">
                  <a:solidFill>
                    <a:schemeClr val="tx1"/>
                  </a:solidFill>
                </a:ln>
                <a:solidFill>
                  <a:srgbClr val="6AA87B"/>
                </a:solidFill>
              </a:rPr>
            </a:br>
            <a:r>
              <a:rPr lang="en-US" sz="6000" dirty="0">
                <a:ln w="25400">
                  <a:solidFill>
                    <a:schemeClr val="tx1"/>
                  </a:solidFill>
                </a:ln>
                <a:solidFill>
                  <a:srgbClr val="6AA87B"/>
                </a:solidFill>
              </a:rPr>
              <a:t>findings</a:t>
            </a:r>
            <a:endParaRPr lang="en-US" dirty="0">
              <a:ln w="25400">
                <a:solidFill>
                  <a:schemeClr val="tx1"/>
                </a:solidFill>
              </a:ln>
              <a:solidFill>
                <a:srgbClr val="D8E8DD"/>
              </a:solidFill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3A861CA2-05D4-AE97-2730-38B241E42C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92700" y="64073"/>
            <a:ext cx="6951435" cy="346098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20000"/>
              <a:buNone/>
            </a:pPr>
            <a:r>
              <a:rPr lang="en-US" sz="1800" spc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Univers Condensed" panose="020B0506020202050204" pitchFamily="34" charset="0"/>
                <a:cs typeface="Calibri"/>
              </a:rPr>
              <a:t>For Profit</a:t>
            </a:r>
            <a:r>
              <a:rPr lang="en-US" sz="18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, </a:t>
            </a:r>
            <a:r>
              <a:rPr lang="en-US" sz="1800" spc="100" dirty="0">
                <a:solidFill>
                  <a:srgbClr val="33CCFF"/>
                </a:solidFill>
                <a:latin typeface="Univers Condensed" panose="020B0506020202050204" pitchFamily="34" charset="0"/>
                <a:cs typeface="Calibri"/>
              </a:rPr>
              <a:t>Nonprofit</a:t>
            </a:r>
            <a:r>
              <a:rPr lang="en-US" sz="18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, and </a:t>
            </a:r>
            <a:r>
              <a:rPr lang="en-US" sz="1800" spc="100" dirty="0">
                <a:solidFill>
                  <a:schemeClr val="accent5">
                    <a:lumMod val="60000"/>
                    <a:lumOff val="40000"/>
                  </a:schemeClr>
                </a:solidFill>
                <a:latin typeface="Univers Condensed" panose="020B0506020202050204" pitchFamily="34" charset="0"/>
                <a:cs typeface="Calibri"/>
              </a:rPr>
              <a:t>Education or Government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sz="2300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Nonprofits have greater challenges in recruitment and retention as they are less competitive in salaries and benefits; Cost of living is a bigger challenge for them.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sz="2300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Resignations have had a significant impact on more nonprofits and government/education employers.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sz="2300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Adaptability and Flexibility are more important skills for nonprofits, whereas for-profit employers place greater important on Industry/technical expertise.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1CAE272C-450C-D646-6F66-94B926AAB649}"/>
              </a:ext>
            </a:extLst>
          </p:cNvPr>
          <p:cNvSpPr txBox="1">
            <a:spLocks/>
          </p:cNvSpPr>
          <p:nvPr/>
        </p:nvSpPr>
        <p:spPr>
          <a:xfrm>
            <a:off x="5127428" y="786896"/>
            <a:ext cx="6502788" cy="1479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 cap="all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</a:pPr>
            <a:endParaRPr lang="en-US" cap="none" spc="100" dirty="0">
              <a:solidFill>
                <a:srgbClr val="D8E8DD"/>
              </a:solidFill>
              <a:latin typeface="Univers Condensed" panose="020B0506020202050204" pitchFamily="34" charset="0"/>
              <a:cs typeface="Calibri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2D6B185A-DE68-7ACF-DA1A-E511A080D09B}"/>
              </a:ext>
            </a:extLst>
          </p:cNvPr>
          <p:cNvSpPr txBox="1">
            <a:spLocks/>
          </p:cNvSpPr>
          <p:nvPr/>
        </p:nvSpPr>
        <p:spPr>
          <a:xfrm>
            <a:off x="307585" y="2459133"/>
            <a:ext cx="3886957" cy="9698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 cap="all" baseline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n w="25400">
                  <a:solidFill>
                    <a:schemeClr val="tx1"/>
                  </a:solidFill>
                </a:ln>
                <a:solidFill>
                  <a:srgbClr val="D8E8DD"/>
                </a:solidFill>
              </a:rPr>
              <a:t>by employer type</a:t>
            </a:r>
            <a:br>
              <a:rPr lang="en-US" sz="2800" dirty="0">
                <a:ln w="25400">
                  <a:solidFill>
                    <a:schemeClr val="tx1"/>
                  </a:solidFill>
                </a:ln>
                <a:solidFill>
                  <a:srgbClr val="D8E8DD"/>
                </a:solidFill>
              </a:rPr>
            </a:br>
            <a:r>
              <a:rPr lang="en-US" sz="2800" dirty="0">
                <a:ln w="25400">
                  <a:solidFill>
                    <a:schemeClr val="tx1"/>
                  </a:solidFill>
                </a:ln>
                <a:solidFill>
                  <a:srgbClr val="D8E8DD"/>
                </a:solidFill>
              </a:rPr>
              <a:t>and revenues</a:t>
            </a:r>
            <a:endParaRPr lang="en-US" dirty="0">
              <a:ln w="25400">
                <a:solidFill>
                  <a:schemeClr val="tx1"/>
                </a:solidFill>
              </a:ln>
              <a:solidFill>
                <a:srgbClr val="D8E8DD"/>
              </a:solidFill>
            </a:endParaRPr>
          </a:p>
        </p:txBody>
      </p:sp>
      <p:sp>
        <p:nvSpPr>
          <p:cNvPr id="2" name="Content Placeholder 25">
            <a:extLst>
              <a:ext uri="{FF2B5EF4-FFF2-40B4-BE49-F238E27FC236}">
                <a16:creationId xmlns:a16="http://schemas.microsoft.com/office/drawing/2014/main" id="{0FD42932-BCDB-AE66-72B0-49E876078D34}"/>
              </a:ext>
            </a:extLst>
          </p:cNvPr>
          <p:cNvSpPr txBox="1">
            <a:spLocks/>
          </p:cNvSpPr>
          <p:nvPr/>
        </p:nvSpPr>
        <p:spPr>
          <a:xfrm>
            <a:off x="4392700" y="3429000"/>
            <a:ext cx="7951700" cy="281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 cap="all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None/>
            </a:pPr>
            <a:r>
              <a:rPr lang="en-US" sz="1600" spc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Univers Condensed" panose="020B0506020202050204" pitchFamily="34" charset="0"/>
                <a:cs typeface="Calibri"/>
              </a:rPr>
              <a:t>Perspectives differ depending on organizational revenue</a:t>
            </a:r>
            <a:endParaRPr lang="en-US" sz="1600" spc="100" dirty="0">
              <a:solidFill>
                <a:schemeClr val="accent5">
                  <a:lumMod val="60000"/>
                  <a:lumOff val="40000"/>
                </a:schemeClr>
              </a:solidFill>
              <a:latin typeface="Univers Condensed" panose="020B0506020202050204" pitchFamily="34" charset="0"/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sz="2100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Large employers are more likely to offer a competitive salary, healthcare benefits, and a retirement package and are less affected by resignations.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sz="2100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Smaller employers are more likely to offer flexible work arrangements as a strategy to attract and retain employees.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sz="2100" b="0" cap="none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Large employers are more likely to offer internships and to have hired interns in more permanent positions.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99FAA-BBAC-BE20-3F10-93B0DEF5A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411" y="6320481"/>
            <a:ext cx="19637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8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E8D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E8D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25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25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uiExpand="1" build="p"/>
      <p:bldP spid="8" grpId="0"/>
      <p:bldP spid="20" grpId="0"/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0690B5-FC6B-2656-A037-B421B3A3C6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972" y="171239"/>
            <a:ext cx="11557742" cy="676656"/>
          </a:xfrm>
        </p:spPr>
        <p:txBody>
          <a:bodyPr/>
          <a:lstStyle/>
          <a:p>
            <a:pPr lvl="0"/>
            <a:r>
              <a:rPr lang="en-US" sz="3600" dirty="0">
                <a:solidFill>
                  <a:srgbClr val="D8E8DD"/>
                </a:solidFill>
              </a:rPr>
              <a:t>recruitment and retention challenges</a:t>
            </a:r>
            <a:endParaRPr lang="en-US" dirty="0">
              <a:solidFill>
                <a:srgbClr val="D8E8DD"/>
              </a:solidFill>
            </a:endParaRPr>
          </a:p>
          <a:p>
            <a:endParaRPr lang="en-US" dirty="0">
              <a:solidFill>
                <a:srgbClr val="D8E8DD"/>
              </a:solidFill>
            </a:endParaRPr>
          </a:p>
        </p:txBody>
      </p:sp>
      <p:sp>
        <p:nvSpPr>
          <p:cNvPr id="2" name="Content Placeholder 25">
            <a:extLst>
              <a:ext uri="{FF2B5EF4-FFF2-40B4-BE49-F238E27FC236}">
                <a16:creationId xmlns:a16="http://schemas.microsoft.com/office/drawing/2014/main" id="{8C853123-BDE0-04A2-C428-69AE0E96B5D4}"/>
              </a:ext>
            </a:extLst>
          </p:cNvPr>
          <p:cNvSpPr txBox="1">
            <a:spLocks/>
          </p:cNvSpPr>
          <p:nvPr/>
        </p:nvSpPr>
        <p:spPr>
          <a:xfrm>
            <a:off x="408972" y="1751033"/>
            <a:ext cx="5249706" cy="28739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sz="3600" b="1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23.6%</a:t>
            </a:r>
            <a:r>
              <a:rPr lang="en-US" sz="24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 noted a slight or significant increase in </a:t>
            </a:r>
            <a:r>
              <a:rPr lang="en-US" sz="2400" b="1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retirements</a:t>
            </a:r>
            <a:r>
              <a:rPr lang="en-US" sz="24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 </a:t>
            </a:r>
          </a:p>
          <a:p>
            <a:pPr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120000"/>
            </a:pPr>
            <a:endParaRPr lang="en-US" sz="2400" spc="100" dirty="0">
              <a:solidFill>
                <a:srgbClr val="D8E8DD"/>
              </a:solidFill>
              <a:latin typeface="Univers Condensed" panose="020B0506020202050204" pitchFamily="34" charset="0"/>
              <a:cs typeface="Calibri"/>
            </a:endParaRPr>
          </a:p>
          <a:p>
            <a:pPr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sz="3600" b="1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55%</a:t>
            </a:r>
            <a:r>
              <a:rPr lang="en-US" sz="20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 </a:t>
            </a:r>
            <a:r>
              <a:rPr lang="en-US" sz="24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experienced a slight or significant increase in </a:t>
            </a:r>
            <a:r>
              <a:rPr lang="en-US" sz="2400" b="1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resignations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27A753-19FD-90E9-FB03-CECA4F01D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602742"/>
              </p:ext>
            </p:extLst>
          </p:nvPr>
        </p:nvGraphicFramePr>
        <p:xfrm>
          <a:off x="4876800" y="965200"/>
          <a:ext cx="7195929" cy="387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E3A6F7-498E-37B7-6DEA-38848315339F}"/>
              </a:ext>
            </a:extLst>
          </p:cNvPr>
          <p:cNvSpPr txBox="1"/>
          <p:nvPr/>
        </p:nvSpPr>
        <p:spPr>
          <a:xfrm>
            <a:off x="1205948" y="4955351"/>
            <a:ext cx="93560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For most employers, the impact of resignations has been </a:t>
            </a:r>
            <a:r>
              <a:rPr lang="en-US" sz="3200" b="1" dirty="0">
                <a:solidFill>
                  <a:schemeClr val="bg1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slight (44.2%) </a:t>
            </a:r>
            <a:r>
              <a:rPr lang="en-US" sz="3200" dirty="0">
                <a:solidFill>
                  <a:schemeClr val="bg1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or </a:t>
            </a:r>
            <a:r>
              <a:rPr lang="en-US" sz="3200" b="1" dirty="0">
                <a:solidFill>
                  <a:schemeClr val="bg1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significant (52.3%).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Graphic spid="4" grpId="0">
        <p:bldAsOne/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C8E0485-0EBF-FC91-62B0-8E93A503669E}"/>
              </a:ext>
            </a:extLst>
          </p:cNvPr>
          <p:cNvSpPr txBox="1">
            <a:spLocks/>
          </p:cNvSpPr>
          <p:nvPr/>
        </p:nvSpPr>
        <p:spPr>
          <a:xfrm>
            <a:off x="408972" y="171239"/>
            <a:ext cx="11557742" cy="676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 cap="all" baseline="0">
                <a:ln w="158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D8E8DD"/>
                </a:solidFill>
              </a:rPr>
              <a:t>the consequences of resignations and lack of staffing</a:t>
            </a:r>
            <a:endParaRPr lang="en-US" sz="4800" dirty="0">
              <a:solidFill>
                <a:srgbClr val="D8E8D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4CF898-B1DD-449D-FDE3-2A826B2ABBAE}"/>
              </a:ext>
            </a:extLst>
          </p:cNvPr>
          <p:cNvSpPr txBox="1"/>
          <p:nvPr/>
        </p:nvSpPr>
        <p:spPr>
          <a:xfrm>
            <a:off x="6387550" y="4557797"/>
            <a:ext cx="5579163" cy="1821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"Capacity shortages impact our ability to effectively serve clients, increase burdens on remaining staff, increase resignations based upon the capacity realities for those left behind."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Director of a non-profit organization.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DAD970-99DA-9D54-35A1-7DD0FDF324DE}"/>
              </a:ext>
            </a:extLst>
          </p:cNvPr>
          <p:cNvSpPr txBox="1"/>
          <p:nvPr/>
        </p:nvSpPr>
        <p:spPr>
          <a:xfrm>
            <a:off x="6387551" y="1137513"/>
            <a:ext cx="5512904" cy="116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"Clients may decide they don't need our services if the positions are not filled quickly."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Executive of a construction firm.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D96580-6A37-1491-24C1-FF74EDAB386F}"/>
              </a:ext>
            </a:extLst>
          </p:cNvPr>
          <p:cNvSpPr txBox="1"/>
          <p:nvPr/>
        </p:nvSpPr>
        <p:spPr>
          <a:xfrm>
            <a:off x="6387550" y="2682994"/>
            <a:ext cx="5512903" cy="1492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"A long list of consequences including fulfillment of client obligations/expectations, knowledge loss, loss of continuity, and increased staffing costs."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Technology firm.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BB9362-2DA2-8864-F63E-8FD692534D77}"/>
              </a:ext>
            </a:extLst>
          </p:cNvPr>
          <p:cNvSpPr txBox="1"/>
          <p:nvPr/>
        </p:nvSpPr>
        <p:spPr>
          <a:xfrm>
            <a:off x="408972" y="885929"/>
            <a:ext cx="52232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Only </a:t>
            </a:r>
            <a:r>
              <a:rPr lang="en-US" sz="3200" b="1" dirty="0">
                <a:solidFill>
                  <a:schemeClr val="bg1"/>
                </a:solidFill>
              </a:rPr>
              <a:t>17.6%</a:t>
            </a:r>
            <a:r>
              <a:rPr lang="en-US" sz="2000" b="1" dirty="0">
                <a:solidFill>
                  <a:schemeClr val="bg1"/>
                </a:solidFill>
              </a:rPr>
              <a:t> are well prepared to handle the evolving landscape of Miami-Dade’s workforce.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F1FFA0F-37EB-65E0-B512-E71ACC0763D5}"/>
              </a:ext>
              <a:ext uri="{147F2762-F138-4A5C-976F-8EAC2B608ADB}">
                <a16:predDERef xmlns:a16="http://schemas.microsoft.com/office/drawing/2014/main" pred="{99A16B71-9FDE-46E4-AABE-A65E765A7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376173"/>
              </p:ext>
            </p:extLst>
          </p:nvPr>
        </p:nvGraphicFramePr>
        <p:xfrm>
          <a:off x="583097" y="2010840"/>
          <a:ext cx="4666610" cy="411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10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9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Graphic spid="20" grpId="0" uiExpand="1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9F82E-0DA4-5D9C-CF52-C7CA3EFAF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7BE0B9-CA4B-32D5-F885-CA4FCDC14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972" y="284767"/>
            <a:ext cx="11677011" cy="464498"/>
          </a:xfrm>
        </p:spPr>
        <p:txBody>
          <a:bodyPr/>
          <a:lstStyle/>
          <a:p>
            <a:pPr lvl="0"/>
            <a:r>
              <a:rPr lang="en-US" sz="3000" dirty="0">
                <a:solidFill>
                  <a:srgbClr val="D8E8DD"/>
                </a:solidFill>
              </a:rPr>
              <a:t>Reasons for recruitment and retention challenges</a:t>
            </a:r>
          </a:p>
          <a:p>
            <a:endParaRPr lang="en-US" sz="3000" dirty="0">
              <a:solidFill>
                <a:srgbClr val="D8E8DD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CA5EAC6-B9B8-B097-F24E-B9811788C1E5}"/>
              </a:ext>
              <a:ext uri="{147F2762-F138-4A5C-976F-8EAC2B608ADB}">
                <a16:predDERef xmlns:a16="http://schemas.microsoft.com/office/drawing/2014/main" pred="{6D47B562-41AE-F059-0A40-DA05263EE9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384397"/>
              </p:ext>
            </p:extLst>
          </p:nvPr>
        </p:nvGraphicFramePr>
        <p:xfrm>
          <a:off x="5417579" y="847895"/>
          <a:ext cx="6549135" cy="549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25">
            <a:extLst>
              <a:ext uri="{FF2B5EF4-FFF2-40B4-BE49-F238E27FC236}">
                <a16:creationId xmlns:a16="http://schemas.microsoft.com/office/drawing/2014/main" id="{F1C3B556-2203-C0B7-4B1D-A6BA9FDBAF19}"/>
              </a:ext>
            </a:extLst>
          </p:cNvPr>
          <p:cNvSpPr txBox="1">
            <a:spLocks/>
          </p:cNvSpPr>
          <p:nvPr/>
        </p:nvSpPr>
        <p:spPr>
          <a:xfrm>
            <a:off x="408972" y="1272209"/>
            <a:ext cx="5008606" cy="3366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sz="24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A </a:t>
            </a:r>
            <a:r>
              <a:rPr lang="en-US" sz="3600" b="1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mismatch</a:t>
            </a:r>
            <a:r>
              <a:rPr lang="en-US" sz="24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 between candidate </a:t>
            </a:r>
            <a:r>
              <a:rPr lang="en-US" sz="2400" b="1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expectations</a:t>
            </a:r>
            <a:r>
              <a:rPr lang="en-US" sz="24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 and employer </a:t>
            </a:r>
            <a:r>
              <a:rPr lang="en-US" sz="2400" b="1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offerings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sz="2000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Employers identified company culture (76.4%), purposeful work (78.6%), growth opportunities (80.6%), and a competitive salary (89.7%) as top expectations among candidates.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42D37-E501-794C-3106-4D7D84708AB8}"/>
              </a:ext>
            </a:extLst>
          </p:cNvPr>
          <p:cNvSpPr txBox="1"/>
          <p:nvPr/>
        </p:nvSpPr>
        <p:spPr>
          <a:xfrm>
            <a:off x="0" y="4837289"/>
            <a:ext cx="473102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  <a:buNone/>
            </a:pPr>
            <a:r>
              <a:rPr lang="en-US" sz="2000" b="1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YET</a:t>
            </a:r>
          </a:p>
          <a:p>
            <a:pPr lvl="1" algn="ctr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sz="2000" b="1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Most employers find it challenging to offer competitive salaries.</a:t>
            </a:r>
          </a:p>
        </p:txBody>
      </p:sp>
    </p:spTree>
    <p:extLst>
      <p:ext uri="{BB962C8B-B14F-4D97-AF65-F5344CB8AC3E}">
        <p14:creationId xmlns:p14="http://schemas.microsoft.com/office/powerpoint/2010/main" val="29541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category"/>
        </p:bldSub>
      </p:bldGraphic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F8E4B-E077-9C03-959F-AE88B5D62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F41AC83-B387-940C-B6BB-94C33393F157}"/>
              </a:ext>
            </a:extLst>
          </p:cNvPr>
          <p:cNvSpPr/>
          <p:nvPr/>
        </p:nvSpPr>
        <p:spPr>
          <a:xfrm>
            <a:off x="-13252" y="5846088"/>
            <a:ext cx="12192000" cy="101191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56AC8F6-FEFC-5D0F-AD44-B42AA9BD0505}"/>
              </a:ext>
            </a:extLst>
          </p:cNvPr>
          <p:cNvSpPr txBox="1">
            <a:spLocks/>
          </p:cNvSpPr>
          <p:nvPr/>
        </p:nvSpPr>
        <p:spPr>
          <a:xfrm>
            <a:off x="435476" y="250752"/>
            <a:ext cx="11557743" cy="676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0" b="1" i="0" kern="1200" cap="all" baseline="0">
                <a:ln w="15875">
                  <a:noFill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rgbClr val="D8E8DD"/>
                </a:solidFill>
              </a:rPr>
              <a:t>Reasons for recruitment and retention challenges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E49CA1C-8006-3186-D044-9C07DB157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928943"/>
              </p:ext>
            </p:extLst>
          </p:nvPr>
        </p:nvGraphicFramePr>
        <p:xfrm>
          <a:off x="559154" y="1803511"/>
          <a:ext cx="5250546" cy="43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ontent Placeholder 25">
            <a:extLst>
              <a:ext uri="{FF2B5EF4-FFF2-40B4-BE49-F238E27FC236}">
                <a16:creationId xmlns:a16="http://schemas.microsoft.com/office/drawing/2014/main" id="{F6A40453-35F2-055A-0202-80E734B26186}"/>
              </a:ext>
            </a:extLst>
          </p:cNvPr>
          <p:cNvSpPr txBox="1">
            <a:spLocks/>
          </p:cNvSpPr>
          <p:nvPr/>
        </p:nvSpPr>
        <p:spPr>
          <a:xfrm>
            <a:off x="6480315" y="927408"/>
            <a:ext cx="5008606" cy="6766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120000"/>
              <a:buNone/>
            </a:pPr>
            <a:r>
              <a:rPr lang="en-US" sz="2400" b="1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Employers see a talent shortage.</a:t>
            </a:r>
            <a:endParaRPr lang="en-US" sz="2000" b="1" spc="100" dirty="0">
              <a:solidFill>
                <a:srgbClr val="D8E8DD"/>
              </a:solidFill>
              <a:latin typeface="Univers Condensed" panose="020B0506020202050204" pitchFamily="34" charset="0"/>
              <a:cs typeface="Calibri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9F2A50F-14DD-4C59-1127-B62E9D0DF8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396768"/>
              </p:ext>
            </p:extLst>
          </p:nvPr>
        </p:nvGraphicFramePr>
        <p:xfrm>
          <a:off x="6014787" y="1853428"/>
          <a:ext cx="5712672" cy="399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FEA31F8-D0B8-A06B-CB5D-3D0DAB120B53}"/>
              </a:ext>
            </a:extLst>
          </p:cNvPr>
          <p:cNvSpPr txBox="1"/>
          <p:nvPr/>
        </p:nvSpPr>
        <p:spPr>
          <a:xfrm>
            <a:off x="2214394" y="5616690"/>
            <a:ext cx="7763211" cy="1015663"/>
          </a:xfrm>
          <a:prstGeom prst="rect">
            <a:avLst/>
          </a:prstGeom>
          <a:solidFill>
            <a:srgbClr val="C5DDCC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Only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4%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of employers are very satisfied, and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22.5%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are somewhat satisfied with the current pool of job candidates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Content Placeholder 25">
            <a:extLst>
              <a:ext uri="{FF2B5EF4-FFF2-40B4-BE49-F238E27FC236}">
                <a16:creationId xmlns:a16="http://schemas.microsoft.com/office/drawing/2014/main" id="{54660F11-81C1-9409-9DBE-FA1268DF19AA}"/>
              </a:ext>
            </a:extLst>
          </p:cNvPr>
          <p:cNvSpPr txBox="1">
            <a:spLocks/>
          </p:cNvSpPr>
          <p:nvPr/>
        </p:nvSpPr>
        <p:spPr>
          <a:xfrm>
            <a:off x="383328" y="947374"/>
            <a:ext cx="5426372" cy="6766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accent4">
                  <a:lumMod val="75000"/>
                </a:schemeClr>
              </a:buClr>
              <a:buSzPct val="120000"/>
              <a:buNone/>
            </a:pPr>
            <a:r>
              <a:rPr lang="en-US" sz="2400" b="1" spc="100" dirty="0">
                <a:solidFill>
                  <a:srgbClr val="D8E8DD"/>
                </a:solidFill>
                <a:latin typeface="Univers Condensed" panose="020B0506020202050204" pitchFamily="34" charset="0"/>
                <a:cs typeface="Calibri"/>
              </a:rPr>
              <a:t>Cost of living is the top reason for resignations.</a:t>
            </a:r>
          </a:p>
        </p:txBody>
      </p:sp>
    </p:spTree>
    <p:extLst>
      <p:ext uri="{BB962C8B-B14F-4D97-AF65-F5344CB8AC3E}">
        <p14:creationId xmlns:p14="http://schemas.microsoft.com/office/powerpoint/2010/main" val="321722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2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2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2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0"/>
                                        <p:tgtEl>
                                          <p:spTgt spid="2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2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0"/>
                                        <p:tgtEl>
                                          <p:spTgt spid="2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0" fill="hold"/>
                                        <p:tgtEl>
                                          <p:spTgt spid="2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2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2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2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2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0"/>
                                        <p:tgtEl>
                                          <p:spTgt spid="2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 uiExpand="1">
        <p:bldSub>
          <a:bldChart bld="category"/>
        </p:bldSub>
      </p:bldGraphic>
      <p:bldP spid="20" grpId="0"/>
      <p:bldGraphic spid="21" grpId="0" uiExpand="1">
        <p:bldSub>
          <a:bldChart bld="category"/>
        </p:bldSub>
      </p:bldGraphic>
      <p:bldP spid="23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13AFB-A29F-3BAA-2CBF-420702D1C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B5C6BC-9232-FBC9-CD64-B66C4AB246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971" y="171239"/>
            <a:ext cx="11557743" cy="676656"/>
          </a:xfrm>
        </p:spPr>
        <p:txBody>
          <a:bodyPr/>
          <a:lstStyle/>
          <a:p>
            <a:r>
              <a:rPr lang="en-US" sz="3600" dirty="0">
                <a:solidFill>
                  <a:srgbClr val="D8E8DD"/>
                </a:solidFill>
              </a:rPr>
              <a:t>workforce challenges by sector</a:t>
            </a:r>
            <a:endParaRPr lang="en-US" dirty="0">
              <a:solidFill>
                <a:srgbClr val="D8E8DD"/>
              </a:solidFill>
            </a:endParaRPr>
          </a:p>
          <a:p>
            <a:endParaRPr lang="en-US" dirty="0">
              <a:solidFill>
                <a:srgbClr val="D8E8DD"/>
              </a:solidFill>
            </a:endParaRPr>
          </a:p>
        </p:txBody>
      </p:sp>
      <p:sp>
        <p:nvSpPr>
          <p:cNvPr id="2" name="Content Placeholder 25">
            <a:extLst>
              <a:ext uri="{FF2B5EF4-FFF2-40B4-BE49-F238E27FC236}">
                <a16:creationId xmlns:a16="http://schemas.microsoft.com/office/drawing/2014/main" id="{445DDACD-AF77-5713-3414-0936351107A1}"/>
              </a:ext>
            </a:extLst>
          </p:cNvPr>
          <p:cNvSpPr txBox="1">
            <a:spLocks/>
          </p:cNvSpPr>
          <p:nvPr/>
        </p:nvSpPr>
        <p:spPr>
          <a:xfrm>
            <a:off x="408970" y="1223704"/>
            <a:ext cx="5406173" cy="157250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4">
                  <a:lumMod val="75000"/>
                </a:schemeClr>
              </a:buClr>
            </a:pPr>
            <a:r>
              <a:rPr lang="en-US" dirty="0"/>
              <a:t>Resignations and retirements </a:t>
            </a:r>
            <a:r>
              <a:rPr lang="en-US" b="1" dirty="0"/>
              <a:t>significantly</a:t>
            </a:r>
            <a:r>
              <a:rPr lang="en-US" dirty="0"/>
              <a:t> impacted more </a:t>
            </a:r>
            <a:r>
              <a:rPr lang="en-US" dirty="0">
                <a:solidFill>
                  <a:srgbClr val="33CCFF"/>
                </a:solidFill>
              </a:rPr>
              <a:t>nonprofit</a:t>
            </a:r>
            <a:r>
              <a:rPr lang="en-US" dirty="0"/>
              <a:t> (61.3%) and educational/governmental organizations (64.0%) than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for-profit</a:t>
            </a:r>
            <a:r>
              <a:rPr lang="en-US" dirty="0"/>
              <a:t> organizations (40.0%).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EB1908-0B69-44E4-AD41-D4AD58CC8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733037"/>
              </p:ext>
            </p:extLst>
          </p:nvPr>
        </p:nvGraphicFramePr>
        <p:xfrm>
          <a:off x="6096000" y="1414531"/>
          <a:ext cx="5870714" cy="4522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5">
            <a:extLst>
              <a:ext uri="{FF2B5EF4-FFF2-40B4-BE49-F238E27FC236}">
                <a16:creationId xmlns:a16="http://schemas.microsoft.com/office/drawing/2014/main" id="{0261A807-93F4-88BA-3751-8106519CF31F}"/>
              </a:ext>
            </a:extLst>
          </p:cNvPr>
          <p:cNvSpPr txBox="1">
            <a:spLocks/>
          </p:cNvSpPr>
          <p:nvPr/>
        </p:nvSpPr>
        <p:spPr>
          <a:xfrm>
            <a:off x="408970" y="2982264"/>
            <a:ext cx="5501500" cy="184152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4">
                  <a:lumMod val="75000"/>
                </a:schemeClr>
              </a:buClr>
            </a:pPr>
            <a:r>
              <a:rPr lang="en-US" sz="2400" dirty="0">
                <a:solidFill>
                  <a:srgbClr val="33CCFF"/>
                </a:solidFill>
              </a:rPr>
              <a:t>Nonprofits</a:t>
            </a:r>
            <a:r>
              <a:rPr lang="en-US" sz="2400" dirty="0"/>
              <a:t> find offering a competitive salary and benefits package more challenging.</a:t>
            </a:r>
          </a:p>
          <a:p>
            <a:pPr>
              <a:lnSpc>
                <a:spcPct val="100000"/>
              </a:lnSpc>
              <a:buClr>
                <a:schemeClr val="accent4">
                  <a:lumMod val="75000"/>
                </a:schemeClr>
              </a:buClr>
            </a:pPr>
            <a:r>
              <a:rPr lang="en-US" sz="2400" dirty="0"/>
              <a:t>More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for-profit</a:t>
            </a:r>
            <a:r>
              <a:rPr lang="en-US" sz="2400" dirty="0"/>
              <a:t> employers find work flexibility a greater challenge than </a:t>
            </a:r>
            <a:r>
              <a:rPr lang="en-US" sz="2400" dirty="0">
                <a:solidFill>
                  <a:srgbClr val="33CCFF"/>
                </a:solidFill>
              </a:rPr>
              <a:t>nonprofits</a:t>
            </a:r>
            <a:r>
              <a:rPr lang="en-US" sz="2400" dirty="0"/>
              <a:t>.</a:t>
            </a:r>
          </a:p>
        </p:txBody>
      </p:sp>
      <p:sp>
        <p:nvSpPr>
          <p:cNvPr id="10" name="Content Placeholder 25">
            <a:extLst>
              <a:ext uri="{FF2B5EF4-FFF2-40B4-BE49-F238E27FC236}">
                <a16:creationId xmlns:a16="http://schemas.microsoft.com/office/drawing/2014/main" id="{4D9023C7-46E5-17DB-AB54-466E502CD45C}"/>
              </a:ext>
            </a:extLst>
          </p:cNvPr>
          <p:cNvSpPr txBox="1">
            <a:spLocks/>
          </p:cNvSpPr>
          <p:nvPr/>
        </p:nvSpPr>
        <p:spPr>
          <a:xfrm>
            <a:off x="408970" y="4975083"/>
            <a:ext cx="5501500" cy="18415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4">
                  <a:lumMod val="75000"/>
                </a:schemeClr>
              </a:buClr>
            </a:pPr>
            <a:r>
              <a:rPr lang="en-US" sz="2400" dirty="0">
                <a:solidFill>
                  <a:srgbClr val="33CCFF"/>
                </a:solidFill>
              </a:rPr>
              <a:t>Nonprofits </a:t>
            </a:r>
            <a:r>
              <a:rPr lang="en-US" sz="2400" dirty="0"/>
              <a:t>are less likely to be </a:t>
            </a:r>
            <a:r>
              <a:rPr lang="en-US" sz="2400" b="1" dirty="0"/>
              <a:t>well</a:t>
            </a:r>
            <a:r>
              <a:rPr lang="en-US" sz="2400" dirty="0"/>
              <a:t> </a:t>
            </a:r>
            <a:r>
              <a:rPr lang="en-US" sz="2400" b="1" dirty="0"/>
              <a:t>prepared</a:t>
            </a:r>
            <a:r>
              <a:rPr lang="en-US" sz="2400" dirty="0"/>
              <a:t> to handle the evolving landscape of Miami-Dade’s workforce.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3621B-8DDF-021D-34DE-6C55C61D9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411" y="6320481"/>
            <a:ext cx="19637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8" grpId="0" uiExpand="1">
        <p:bldSub>
          <a:bldChart bld="category"/>
        </p:bldSub>
      </p:bldGraphic>
      <p:bldP spid="9" grpId="0" uiExpand="1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62875-4203-1F60-71A6-D12DD99AB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CD225F-4813-D163-7A3A-7D9A133D33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971" y="171239"/>
            <a:ext cx="11557743" cy="676656"/>
          </a:xfrm>
        </p:spPr>
        <p:txBody>
          <a:bodyPr/>
          <a:lstStyle/>
          <a:p>
            <a:r>
              <a:rPr lang="en-US" sz="3600" dirty="0">
                <a:solidFill>
                  <a:srgbClr val="D8E8DD"/>
                </a:solidFill>
              </a:rPr>
              <a:t>Recruitment challenges by revenues</a:t>
            </a:r>
            <a:endParaRPr lang="en-US" dirty="0">
              <a:solidFill>
                <a:srgbClr val="D8E8DD"/>
              </a:solidFill>
            </a:endParaRPr>
          </a:p>
          <a:p>
            <a:endParaRPr lang="en-US" dirty="0">
              <a:solidFill>
                <a:srgbClr val="D8E8DD"/>
              </a:solidFill>
            </a:endParaRPr>
          </a:p>
        </p:txBody>
      </p:sp>
      <p:sp>
        <p:nvSpPr>
          <p:cNvPr id="2" name="Content Placeholder 25">
            <a:extLst>
              <a:ext uri="{FF2B5EF4-FFF2-40B4-BE49-F238E27FC236}">
                <a16:creationId xmlns:a16="http://schemas.microsoft.com/office/drawing/2014/main" id="{D79F31DB-5B87-1719-B9B3-8317DAB4B83C}"/>
              </a:ext>
            </a:extLst>
          </p:cNvPr>
          <p:cNvSpPr txBox="1">
            <a:spLocks/>
          </p:cNvSpPr>
          <p:nvPr/>
        </p:nvSpPr>
        <p:spPr>
          <a:xfrm>
            <a:off x="408970" y="1223705"/>
            <a:ext cx="5687030" cy="9207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DC6E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Univers Condensed"/>
              </a:rPr>
              <a:t>Resignations have a more significant impact on smaller employers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9" name="Content Placeholder 25">
            <a:extLst>
              <a:ext uri="{FF2B5EF4-FFF2-40B4-BE49-F238E27FC236}">
                <a16:creationId xmlns:a16="http://schemas.microsoft.com/office/drawing/2014/main" id="{D186D6E8-1DE5-B53F-AD55-2388ED0D72D3}"/>
              </a:ext>
            </a:extLst>
          </p:cNvPr>
          <p:cNvSpPr txBox="1">
            <a:spLocks/>
          </p:cNvSpPr>
          <p:nvPr/>
        </p:nvSpPr>
        <p:spPr>
          <a:xfrm>
            <a:off x="408970" y="2496194"/>
            <a:ext cx="5501500" cy="18415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41DC6E">
                  <a:lumMod val="75000"/>
                </a:srgbClr>
              </a:buClr>
            </a:pPr>
            <a:r>
              <a:rPr lang="en-US" sz="2400" dirty="0"/>
              <a:t>Smaller employers are more likely to consider cost of living a reason for resignations, while those with revenues of $40M + see employees leaving for new opportunities locally.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10" name="Content Placeholder 25">
            <a:extLst>
              <a:ext uri="{FF2B5EF4-FFF2-40B4-BE49-F238E27FC236}">
                <a16:creationId xmlns:a16="http://schemas.microsoft.com/office/drawing/2014/main" id="{8CF163D2-1628-7CC6-3CE1-C5AA24254B26}"/>
              </a:ext>
            </a:extLst>
          </p:cNvPr>
          <p:cNvSpPr txBox="1">
            <a:spLocks/>
          </p:cNvSpPr>
          <p:nvPr/>
        </p:nvSpPr>
        <p:spPr>
          <a:xfrm>
            <a:off x="408970" y="4713532"/>
            <a:ext cx="5859308" cy="18415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C5DDCC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Only a small percentage of employers across all revenue categories consider themselves prepared to handle the evolving landscape of Miami-Dade’s workforce.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5CD77A-E85B-4DF1-9BDF-86C1F1C69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617263"/>
              </p:ext>
            </p:extLst>
          </p:nvPr>
        </p:nvGraphicFramePr>
        <p:xfrm>
          <a:off x="6376858" y="919430"/>
          <a:ext cx="558985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9553825-4CD9-7D26-AFB8-18321FB62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411" y="6320481"/>
            <a:ext cx="19637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uiExpand="1" build="p"/>
      <p:bldP spid="10" grpId="0" build="p"/>
      <p:bldGraphic spid="5" grpId="0" uiExpand="1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Fitness Desig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FC15"/>
      </a:accent1>
      <a:accent2>
        <a:srgbClr val="2C28E9"/>
      </a:accent2>
      <a:accent3>
        <a:srgbClr val="FF2828"/>
      </a:accent3>
      <a:accent4>
        <a:srgbClr val="41DC6E"/>
      </a:accent4>
      <a:accent5>
        <a:srgbClr val="FBB92C"/>
      </a:accent5>
      <a:accent6>
        <a:srgbClr val="637F12"/>
      </a:accent6>
      <a:hlink>
        <a:srgbClr val="0563C1"/>
      </a:hlink>
      <a:folHlink>
        <a:srgbClr val="954F72"/>
      </a:folHlink>
    </a:clrScheme>
    <a:fontScheme name="Custom 40">
      <a:majorFont>
        <a:latin typeface="Univers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6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0070C0"/>
    </a:hlink>
    <a:folHlink>
      <a:srgbClr val="345D7E"/>
    </a:folHlink>
  </a:clrScheme>
  <a:fontScheme name="Custom 1">
    <a:majorFont>
      <a:latin typeface="Roboto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6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0070C0"/>
    </a:hlink>
    <a:folHlink>
      <a:srgbClr val="345D7E"/>
    </a:folHlink>
  </a:clrScheme>
  <a:fontScheme name="Custom 1">
    <a:majorFont>
      <a:latin typeface="Roboto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6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0070C0"/>
    </a:hlink>
    <a:folHlink>
      <a:srgbClr val="345D7E"/>
    </a:folHlink>
  </a:clrScheme>
  <a:fontScheme name="Custom 1">
    <a:majorFont>
      <a:latin typeface="Roboto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6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0070C0"/>
    </a:hlink>
    <a:folHlink>
      <a:srgbClr val="345D7E"/>
    </a:folHlink>
  </a:clrScheme>
  <a:fontScheme name="Custom 1">
    <a:majorFont>
      <a:latin typeface="Roboto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6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0070C0"/>
    </a:hlink>
    <a:folHlink>
      <a:srgbClr val="345D7E"/>
    </a:folHlink>
  </a:clrScheme>
  <a:fontScheme name="Custom 1">
    <a:majorFont>
      <a:latin typeface="Roboto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3EE089-C8F0-4681-8978-A7886C8E08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5781CA-0C62-47A0-9717-1F986D3C2A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DCDCE74-620F-4A01-B69F-A9F6D08CA56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TM22711115</Template>
  <TotalTime>0</TotalTime>
  <Words>1093</Words>
  <Application>Microsoft Office PowerPoint</Application>
  <PresentationFormat>Widescreen</PresentationFormat>
  <Paragraphs>126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Lucida Handwriting</vt:lpstr>
      <vt:lpstr>Roboto</vt:lpstr>
      <vt:lpstr>Univers</vt:lpstr>
      <vt:lpstr>Univers Condensed</vt:lpstr>
      <vt:lpstr>Office Theme</vt:lpstr>
      <vt:lpstr>Employer perspectives on education and workforce development </vt:lpstr>
      <vt:lpstr>Key findings  </vt:lpstr>
      <vt:lpstr>Key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2022-10-27T05:59:19Z</dcterms:created>
  <dcterms:modified xsi:type="dcterms:W3CDTF">2024-03-21T11:54:54Z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